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94"/>
  </p:notesMasterIdLst>
  <p:sldIdLst>
    <p:sldId id="278" r:id="rId2"/>
    <p:sldId id="287" r:id="rId3"/>
    <p:sldId id="275" r:id="rId4"/>
    <p:sldId id="356" r:id="rId5"/>
    <p:sldId id="300" r:id="rId6"/>
    <p:sldId id="345" r:id="rId7"/>
    <p:sldId id="357" r:id="rId8"/>
    <p:sldId id="301" r:id="rId9"/>
    <p:sldId id="358" r:id="rId10"/>
    <p:sldId id="302" r:id="rId11"/>
    <p:sldId id="350" r:id="rId12"/>
    <p:sldId id="303" r:id="rId13"/>
    <p:sldId id="359" r:id="rId14"/>
    <p:sldId id="304" r:id="rId15"/>
    <p:sldId id="305" r:id="rId16"/>
    <p:sldId id="306" r:id="rId17"/>
    <p:sldId id="360" r:id="rId18"/>
    <p:sldId id="307" r:id="rId19"/>
    <p:sldId id="361" r:id="rId20"/>
    <p:sldId id="308" r:id="rId21"/>
    <p:sldId id="362" r:id="rId22"/>
    <p:sldId id="309" r:id="rId23"/>
    <p:sldId id="363" r:id="rId24"/>
    <p:sldId id="310" r:id="rId25"/>
    <p:sldId id="364" r:id="rId26"/>
    <p:sldId id="312" r:id="rId27"/>
    <p:sldId id="346" r:id="rId28"/>
    <p:sldId id="365" r:id="rId29"/>
    <p:sldId id="347" r:id="rId30"/>
    <p:sldId id="348" r:id="rId31"/>
    <p:sldId id="349" r:id="rId32"/>
    <p:sldId id="264" r:id="rId33"/>
    <p:sldId id="366" r:id="rId34"/>
    <p:sldId id="311" r:id="rId35"/>
    <p:sldId id="367" r:id="rId36"/>
    <p:sldId id="313" r:id="rId37"/>
    <p:sldId id="314" r:id="rId38"/>
    <p:sldId id="315" r:id="rId39"/>
    <p:sldId id="368" r:id="rId40"/>
    <p:sldId id="316" r:id="rId41"/>
    <p:sldId id="369" r:id="rId42"/>
    <p:sldId id="317" r:id="rId43"/>
    <p:sldId id="370" r:id="rId44"/>
    <p:sldId id="371" r:id="rId45"/>
    <p:sldId id="318" r:id="rId46"/>
    <p:sldId id="319" r:id="rId47"/>
    <p:sldId id="320" r:id="rId48"/>
    <p:sldId id="351" r:id="rId49"/>
    <p:sldId id="321" r:id="rId50"/>
    <p:sldId id="322" r:id="rId51"/>
    <p:sldId id="323" r:id="rId52"/>
    <p:sldId id="372" r:id="rId53"/>
    <p:sldId id="324" r:id="rId54"/>
    <p:sldId id="325" r:id="rId55"/>
    <p:sldId id="373" r:id="rId56"/>
    <p:sldId id="326" r:id="rId57"/>
    <p:sldId id="374" r:id="rId58"/>
    <p:sldId id="327" r:id="rId59"/>
    <p:sldId id="375" r:id="rId60"/>
    <p:sldId id="328" r:id="rId61"/>
    <p:sldId id="376" r:id="rId62"/>
    <p:sldId id="329" r:id="rId63"/>
    <p:sldId id="377" r:id="rId64"/>
    <p:sldId id="330" r:id="rId65"/>
    <p:sldId id="352" r:id="rId66"/>
    <p:sldId id="378" r:id="rId67"/>
    <p:sldId id="331" r:id="rId68"/>
    <p:sldId id="332" r:id="rId69"/>
    <p:sldId id="379" r:id="rId70"/>
    <p:sldId id="333" r:id="rId71"/>
    <p:sldId id="380" r:id="rId72"/>
    <p:sldId id="334" r:id="rId73"/>
    <p:sldId id="353" r:id="rId74"/>
    <p:sldId id="335" r:id="rId75"/>
    <p:sldId id="381" r:id="rId76"/>
    <p:sldId id="336" r:id="rId77"/>
    <p:sldId id="382" r:id="rId78"/>
    <p:sldId id="337" r:id="rId79"/>
    <p:sldId id="383" r:id="rId80"/>
    <p:sldId id="338" r:id="rId81"/>
    <p:sldId id="384" r:id="rId82"/>
    <p:sldId id="355" r:id="rId83"/>
    <p:sldId id="385" r:id="rId84"/>
    <p:sldId id="339" r:id="rId85"/>
    <p:sldId id="386" r:id="rId86"/>
    <p:sldId id="340" r:id="rId87"/>
    <p:sldId id="341" r:id="rId88"/>
    <p:sldId id="342" r:id="rId89"/>
    <p:sldId id="387" r:id="rId90"/>
    <p:sldId id="343" r:id="rId91"/>
    <p:sldId id="344" r:id="rId92"/>
    <p:sldId id="274" r:id="rId9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20" autoAdjust="0"/>
    <p:restoredTop sz="94660" autoAdjust="0"/>
  </p:normalViewPr>
  <p:slideViewPr>
    <p:cSldViewPr snapToGrid="0">
      <p:cViewPr>
        <p:scale>
          <a:sx n="125" d="100"/>
          <a:sy n="125" d="100"/>
        </p:scale>
        <p:origin x="1140"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AD6974-4AC7-4BF2-A1F4-8BA5D68341F8}" type="datetimeFigureOut">
              <a:rPr lang="en-US" smtClean="0"/>
              <a:t>10/12/2025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D4A49E-A63C-4AC3-8ED1-99FF9845DCE3}" type="slidenum">
              <a:rPr lang="en-US" smtClean="0"/>
              <a:t>‹#›</a:t>
            </a:fld>
            <a:endParaRPr lang="en-US"/>
          </a:p>
        </p:txBody>
      </p:sp>
    </p:spTree>
    <p:extLst>
      <p:ext uri="{BB962C8B-B14F-4D97-AF65-F5344CB8AC3E}">
        <p14:creationId xmlns:p14="http://schemas.microsoft.com/office/powerpoint/2010/main" val="402979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7"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pic>
        <p:nvPicPr>
          <p:cNvPr id="10" name="Picture 11" descr="ISU LEFT white.eps"/>
          <p:cNvPicPr>
            <a:picLocks noChangeAspect="1"/>
          </p:cNvPicPr>
          <p:nvPr/>
        </p:nvPicPr>
        <p:blipFill>
          <a:blip r:embed="rId2"/>
          <a:srcRect b="38235"/>
          <a:stretch>
            <a:fillRect/>
          </a:stretch>
        </p:blipFill>
        <p:spPr bwMode="auto">
          <a:xfrm>
            <a:off x="533400" y="830266"/>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extLst>
      <p:ext uri="{BB962C8B-B14F-4D97-AF65-F5344CB8AC3E}">
        <p14:creationId xmlns:p14="http://schemas.microsoft.com/office/powerpoint/2010/main" val="3816708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205350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913176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82CF5-A865-4636-A8B5-994E7F0E81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44E6BF-AB09-4656-A0F6-615F17590C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4DB81A-6B35-41EF-8B85-00F9BD4A258D}"/>
              </a:ext>
            </a:extLst>
          </p:cNvPr>
          <p:cNvSpPr>
            <a:spLocks noGrp="1"/>
          </p:cNvSpPr>
          <p:nvPr>
            <p:ph type="dt" sz="half" idx="10"/>
          </p:nvPr>
        </p:nvSpPr>
        <p:spPr/>
        <p:txBody>
          <a:bodyPr/>
          <a:lstStyle/>
          <a:p>
            <a:fld id="{7DA9783D-64E5-4277-B36B-528E7F19F5BF}" type="datetime1">
              <a:rPr lang="en-US" smtClean="0"/>
              <a:t>10/12/2025</a:t>
            </a:fld>
            <a:endParaRPr lang="en-US"/>
          </a:p>
        </p:txBody>
      </p:sp>
      <p:sp>
        <p:nvSpPr>
          <p:cNvPr id="5" name="Footer Placeholder 4">
            <a:extLst>
              <a:ext uri="{FF2B5EF4-FFF2-40B4-BE49-F238E27FC236}">
                <a16:creationId xmlns:a16="http://schemas.microsoft.com/office/drawing/2014/main" id="{AA730D01-96CB-43F2-837A-25DF15EA3888}"/>
              </a:ext>
            </a:extLst>
          </p:cNvPr>
          <p:cNvSpPr>
            <a:spLocks noGrp="1"/>
          </p:cNvSpPr>
          <p:nvPr>
            <p:ph type="ftr" sz="quarter" idx="11"/>
          </p:nvPr>
        </p:nvSpPr>
        <p:spPr>
          <a:xfrm>
            <a:off x="7035800" y="6330979"/>
            <a:ext cx="1651000" cy="365125"/>
          </a:xfrm>
        </p:spPr>
        <p:txBody>
          <a:bodyPr/>
          <a:lstStyle/>
          <a:p>
            <a:r>
              <a:rPr lang="en-US" dirty="0" err="1"/>
              <a:t>EcPE</a:t>
            </a:r>
            <a:r>
              <a:rPr lang="en-US" dirty="0"/>
              <a:t> Department</a:t>
            </a:r>
          </a:p>
        </p:txBody>
      </p:sp>
      <p:sp>
        <p:nvSpPr>
          <p:cNvPr id="6" name="Slide Number Placeholder 5">
            <a:extLst>
              <a:ext uri="{FF2B5EF4-FFF2-40B4-BE49-F238E27FC236}">
                <a16:creationId xmlns:a16="http://schemas.microsoft.com/office/drawing/2014/main" id="{39909F87-8B3E-4F87-9AC5-687EE2D7594D}"/>
              </a:ext>
            </a:extLst>
          </p:cNvPr>
          <p:cNvSpPr>
            <a:spLocks noGrp="1"/>
          </p:cNvSpPr>
          <p:nvPr>
            <p:ph type="sldNum" sz="quarter" idx="12"/>
          </p:nvPr>
        </p:nvSpPr>
        <p:spPr/>
        <p:txBody>
          <a:bodyPr/>
          <a:lstStyle/>
          <a:p>
            <a:fld id="{98783A6C-F2E5-470E-8F07-6DF2D28172F3}" type="slidenum">
              <a:rPr lang="en-US" smtClean="0"/>
              <a:t>‹#›</a:t>
            </a:fld>
            <a:endParaRPr lang="en-US"/>
          </a:p>
        </p:txBody>
      </p:sp>
    </p:spTree>
    <p:extLst>
      <p:ext uri="{BB962C8B-B14F-4D97-AF65-F5344CB8AC3E}">
        <p14:creationId xmlns:p14="http://schemas.microsoft.com/office/powerpoint/2010/main" val="3215046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1022E2-F18A-45CB-9FBB-9BCD968BA53B}" type="datetime1">
              <a:rPr lang="en-US" smtClean="0"/>
              <a:t>10/12/2025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A2384-8C5D-49F6-8259-B9A64ECD4852}" type="slidenum">
              <a:rPr lang="en-US" smtClean="0"/>
              <a:t>‹#›</a:t>
            </a:fld>
            <a:endParaRPr lang="en-US"/>
          </a:p>
        </p:txBody>
      </p:sp>
    </p:spTree>
    <p:extLst>
      <p:ext uri="{BB962C8B-B14F-4D97-AF65-F5344CB8AC3E}">
        <p14:creationId xmlns:p14="http://schemas.microsoft.com/office/powerpoint/2010/main" val="989387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541091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342329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093203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553043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632708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740818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353983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662878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1026" name="Rectangle 2"/>
          <p:cNvSpPr>
            <a:spLocks noGrp="1" noChangeArrowheads="1"/>
          </p:cNvSpPr>
          <p:nvPr>
            <p:ph type="title"/>
          </p:nvPr>
        </p:nvSpPr>
        <p:spPr bwMode="auto">
          <a:xfrm>
            <a:off x="457200" y="152400"/>
            <a:ext cx="8229600" cy="6254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855878"/>
            <a:ext cx="8229600" cy="48591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5" name="Text Box 11"/>
          <p:cNvSpPr txBox="1">
            <a:spLocks noChangeArrowheads="1"/>
          </p:cNvSpPr>
          <p:nvPr/>
        </p:nvSpPr>
        <p:spPr bwMode="auto">
          <a:xfrm>
            <a:off x="212727"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pic>
        <p:nvPicPr>
          <p:cNvPr id="12" name="Picture 11" descr="ISU LEFT white.eps"/>
          <p:cNvPicPr>
            <a:picLocks noChangeAspect="1"/>
          </p:cNvPicPr>
          <p:nvPr/>
        </p:nvPicPr>
        <p:blipFill>
          <a:blip r:embed="rId15"/>
          <a:srcRect b="38235"/>
          <a:stretch>
            <a:fillRect/>
          </a:stretch>
        </p:blipFill>
        <p:spPr bwMode="auto">
          <a:xfrm>
            <a:off x="533400" y="6365931"/>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6780276" y="6264279"/>
            <a:ext cx="1906524"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r>
              <a:rPr lang="en-US" dirty="0" err="1"/>
              <a:t>EcPE</a:t>
            </a:r>
            <a:r>
              <a:rPr lang="en-US" dirty="0"/>
              <a:t> Department</a:t>
            </a:r>
          </a:p>
        </p:txBody>
      </p:sp>
    </p:spTree>
    <p:extLst>
      <p:ext uri="{BB962C8B-B14F-4D97-AF65-F5344CB8AC3E}">
        <p14:creationId xmlns:p14="http://schemas.microsoft.com/office/powerpoint/2010/main" val="2266451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hf hdr="0" dt="0"/>
  <p:txStyles>
    <p:title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p:titleStyle>
    <p:body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0.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8.png"/><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D2C79-403F-45B5-B970-7A05AF3B96CB}"/>
              </a:ext>
            </a:extLst>
          </p:cNvPr>
          <p:cNvSpPr>
            <a:spLocks noGrp="1"/>
          </p:cNvSpPr>
          <p:nvPr>
            <p:ph type="ctrTitle"/>
          </p:nvPr>
        </p:nvSpPr>
        <p:spPr>
          <a:xfrm>
            <a:off x="468313" y="2362200"/>
            <a:ext cx="8369300" cy="1752600"/>
          </a:xfrm>
        </p:spPr>
        <p:txBody>
          <a:bodyPr/>
          <a:lstStyle/>
          <a:p>
            <a:pPr algn="ctr"/>
            <a:r>
              <a:rPr lang="en-US" sz="3600" b="1" dirty="0">
                <a:latin typeface="Calibri" panose="020F0502020204030204" pitchFamily="34" charset="0"/>
                <a:cs typeface="Calibri" panose="020F0502020204030204" pitchFamily="34" charset="0"/>
              </a:rPr>
              <a:t>Distribution System Planning</a:t>
            </a:r>
            <a:br>
              <a:rPr lang="en-US" sz="3600" dirty="0">
                <a:latin typeface="Calibri" panose="020F0502020204030204" pitchFamily="34" charset="0"/>
                <a:cs typeface="Calibri" panose="020F0502020204030204" pitchFamily="34" charset="0"/>
              </a:rPr>
            </a:br>
            <a:endParaRPr lang="en-US" sz="3600"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970D26A4-A2FA-4883-A703-A303B7038D1D}"/>
              </a:ext>
            </a:extLst>
          </p:cNvPr>
          <p:cNvSpPr>
            <a:spLocks noGrp="1"/>
          </p:cNvSpPr>
          <p:nvPr>
            <p:ph type="subTitle" idx="1"/>
          </p:nvPr>
        </p:nvSpPr>
        <p:spPr>
          <a:xfrm>
            <a:off x="1714500" y="4508500"/>
            <a:ext cx="6248400" cy="1752600"/>
          </a:xfrm>
        </p:spPr>
        <p:txBody>
          <a:bodyPr/>
          <a:lstStyle/>
          <a:p>
            <a:pPr algn="ctr"/>
            <a:r>
              <a:rPr lang="en-US" dirty="0">
                <a:solidFill>
                  <a:schemeClr val="tx1"/>
                </a:solidFill>
                <a:latin typeface="Calibri" panose="020F0502020204030204" pitchFamily="34" charset="0"/>
                <a:cs typeface="Calibri" panose="020F0502020204030204" pitchFamily="34" charset="0"/>
              </a:rPr>
              <a:t>Dr. Zhaoyu Wang</a:t>
            </a:r>
          </a:p>
          <a:p>
            <a:pPr algn="ctr"/>
            <a:r>
              <a:rPr lang="en-US" dirty="0">
                <a:solidFill>
                  <a:schemeClr val="tx1"/>
                </a:solidFill>
                <a:latin typeface="Calibri" panose="020F0502020204030204" pitchFamily="34" charset="0"/>
                <a:cs typeface="Calibri" panose="020F0502020204030204" pitchFamily="34" charset="0"/>
              </a:rPr>
              <a:t>1113 </a:t>
            </a:r>
            <a:r>
              <a:rPr lang="en-US" dirty="0" err="1">
                <a:solidFill>
                  <a:schemeClr val="tx1"/>
                </a:solidFill>
                <a:latin typeface="Calibri" panose="020F0502020204030204" pitchFamily="34" charset="0"/>
                <a:cs typeface="Calibri" panose="020F0502020204030204" pitchFamily="34" charset="0"/>
              </a:rPr>
              <a:t>Coover</a:t>
            </a:r>
            <a:r>
              <a:rPr lang="en-US" dirty="0">
                <a:solidFill>
                  <a:schemeClr val="tx1"/>
                </a:solidFill>
                <a:latin typeface="Calibri" panose="020F0502020204030204" pitchFamily="34" charset="0"/>
                <a:cs typeface="Calibri" panose="020F0502020204030204" pitchFamily="34" charset="0"/>
              </a:rPr>
              <a:t> Hall, Ames, IA</a:t>
            </a:r>
          </a:p>
          <a:p>
            <a:pPr algn="ctr"/>
            <a:r>
              <a:rPr lang="en-US" dirty="0">
                <a:solidFill>
                  <a:schemeClr val="tx1"/>
                </a:solidFill>
                <a:latin typeface="Calibri" panose="020F0502020204030204" pitchFamily="34" charset="0"/>
                <a:cs typeface="Calibri" panose="020F0502020204030204" pitchFamily="34" charset="0"/>
              </a:rPr>
              <a:t>wzy@iastate.edu</a:t>
            </a:r>
          </a:p>
          <a:p>
            <a:endParaRPr lang="en-US" dirty="0">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E8F286DA-4658-48BC-B784-E2439FABDD1C}"/>
              </a:ext>
            </a:extLst>
          </p:cNvPr>
          <p:cNvSpPr>
            <a:spLocks noGrp="1"/>
          </p:cNvSpPr>
          <p:nvPr>
            <p:ph type="body" sz="quarter" idx="10"/>
          </p:nvPr>
        </p:nvSpPr>
        <p:spPr/>
        <p:txBody>
          <a:bodyPr/>
          <a:lstStyle/>
          <a:p>
            <a:r>
              <a:rPr lang="en-US" dirty="0" err="1"/>
              <a:t>ECpE</a:t>
            </a:r>
            <a:r>
              <a:rPr lang="en-US" dirty="0"/>
              <a:t> Department</a:t>
            </a:r>
          </a:p>
        </p:txBody>
      </p:sp>
    </p:spTree>
    <p:extLst>
      <p:ext uri="{BB962C8B-B14F-4D97-AF65-F5344CB8AC3E}">
        <p14:creationId xmlns:p14="http://schemas.microsoft.com/office/powerpoint/2010/main" val="2121409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3. Long – Term Load Forecasting</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777871"/>
            <a:ext cx="8229600" cy="511810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200"/>
              </a:spcAft>
            </a:pPr>
            <a:r>
              <a:rPr lang="en-US" sz="2400" dirty="0">
                <a:solidFill>
                  <a:srgbClr val="FF0000"/>
                </a:solidFill>
                <a:latin typeface="Calibri" panose="020F0502020204030204" pitchFamily="34" charset="0"/>
                <a:cs typeface="Calibri" panose="020F0502020204030204" pitchFamily="34" charset="0"/>
              </a:rPr>
              <a:t>Load forecasting: </a:t>
            </a:r>
            <a:r>
              <a:rPr lang="en-US" sz="2400" dirty="0">
                <a:solidFill>
                  <a:schemeClr val="tx1"/>
                </a:solidFill>
                <a:latin typeface="Calibri" panose="020F0502020204030204" pitchFamily="34" charset="0"/>
                <a:cs typeface="Calibri" panose="020F0502020204030204" pitchFamily="34" charset="0"/>
              </a:rPr>
              <a:t>Determining future load in an area, short-term forecasts are needed (hours to days) for operation, while long-term (1 year or more) forecasts are needed for planning.</a:t>
            </a:r>
          </a:p>
          <a:p>
            <a:pPr algn="just">
              <a:spcAft>
                <a:spcPts val="1200"/>
              </a:spcAft>
            </a:pPr>
            <a:r>
              <a:rPr lang="en-US" sz="2400" dirty="0">
                <a:solidFill>
                  <a:schemeClr val="tx1"/>
                </a:solidFill>
                <a:latin typeface="Calibri" panose="020F0502020204030204" pitchFamily="34" charset="0"/>
                <a:cs typeface="Calibri" panose="020F0502020204030204" pitchFamily="34" charset="0"/>
              </a:rPr>
              <a:t>Knowledge of future loads is crucial for designing distribution system facilities and ensure the reliability.</a:t>
            </a:r>
          </a:p>
          <a:p>
            <a:pPr algn="just">
              <a:spcAft>
                <a:spcPts val="1200"/>
              </a:spcAft>
            </a:pPr>
            <a:r>
              <a:rPr lang="en-US" sz="2400" dirty="0">
                <a:solidFill>
                  <a:schemeClr val="tx1"/>
                </a:solidFill>
                <a:latin typeface="Calibri" panose="020F0502020204030204" pitchFamily="34" charset="0"/>
                <a:cs typeface="Calibri" panose="020F0502020204030204" pitchFamily="34" charset="0"/>
              </a:rPr>
              <a:t>Planners need to know peak load and its timing.</a:t>
            </a:r>
          </a:p>
          <a:p>
            <a:pPr algn="just">
              <a:spcAft>
                <a:spcPts val="1200"/>
              </a:spcAft>
            </a:pPr>
            <a:r>
              <a:rPr lang="en-US" sz="2400" dirty="0">
                <a:solidFill>
                  <a:schemeClr val="tx1"/>
                </a:solidFill>
                <a:latin typeface="Calibri" panose="020F0502020204030204" pitchFamily="34" charset="0"/>
                <a:cs typeface="Calibri" panose="020F0502020204030204" pitchFamily="34" charset="0"/>
              </a:rPr>
              <a:t>In addition to temporal forecasts, spatial forecasts are important because they tell the locations of load growth locations in addition to quantity of load growth.</a:t>
            </a:r>
          </a:p>
          <a:p>
            <a:pPr marL="0" indent="0" algn="just">
              <a:spcAft>
                <a:spcPts val="1200"/>
              </a:spcAft>
              <a:buNone/>
            </a:pPr>
            <a:endParaRPr lang="en-US" sz="18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10</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92510" y="6330979"/>
            <a:ext cx="199429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991469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3. Long – Term Load Forecasting</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69946"/>
            <a:ext cx="8229600" cy="511810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200"/>
              </a:spcAft>
            </a:pPr>
            <a:r>
              <a:rPr lang="en-US" sz="2400" dirty="0">
                <a:solidFill>
                  <a:schemeClr val="tx1"/>
                </a:solidFill>
                <a:latin typeface="Calibri" panose="020F0502020204030204" pitchFamily="34" charset="0"/>
                <a:cs typeface="Calibri" panose="020F0502020204030204" pitchFamily="34" charset="0"/>
              </a:rPr>
              <a:t>Load forecasts depend on local and national trends. </a:t>
            </a:r>
          </a:p>
          <a:p>
            <a:pPr lvl="1" algn="just">
              <a:spcAft>
                <a:spcPts val="120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At local level, population growth, new industrial or commercial facilities planned.</a:t>
            </a:r>
          </a:p>
          <a:p>
            <a:pPr lvl="1" algn="just">
              <a:spcAft>
                <a:spcPts val="120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At national level, high efficiency appliances.</a:t>
            </a:r>
          </a:p>
          <a:p>
            <a:pPr algn="just">
              <a:spcAft>
                <a:spcPts val="1200"/>
              </a:spcAft>
            </a:pPr>
            <a:r>
              <a:rPr lang="en-US" sz="2400" dirty="0">
                <a:solidFill>
                  <a:schemeClr val="tx1"/>
                </a:solidFill>
                <a:latin typeface="Calibri" panose="020F0502020204030204" pitchFamily="34" charset="0"/>
                <a:cs typeface="Calibri" panose="020F0502020204030204" pitchFamily="34" charset="0"/>
              </a:rPr>
              <a:t>Appliance manufacturers and consumer organizations conduct regular surveys to keep track of consumer behaviors to determine these trends.</a:t>
            </a:r>
          </a:p>
          <a:p>
            <a:pPr algn="just">
              <a:spcAft>
                <a:spcPts val="1200"/>
              </a:spcAft>
            </a:pPr>
            <a:r>
              <a:rPr lang="en-US" sz="2400" dirty="0">
                <a:solidFill>
                  <a:schemeClr val="tx1"/>
                </a:solidFill>
                <a:latin typeface="Calibri" panose="020F0502020204030204" pitchFamily="34" charset="0"/>
                <a:cs typeface="Calibri" panose="020F0502020204030204" pitchFamily="34" charset="0"/>
              </a:rPr>
              <a:t>Another approach to forecasting is based on end-use modeling in which loads of different end uses, such as lightning, water heater, and AC, for different customers are added in a hierarchical manner to obtain the composite load.</a:t>
            </a:r>
          </a:p>
          <a:p>
            <a:pPr marL="0" indent="0" algn="just">
              <a:spcAft>
                <a:spcPts val="1200"/>
              </a:spcAft>
              <a:buNone/>
            </a:pPr>
            <a:endParaRPr lang="en-US" sz="18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11</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42022" y="6330979"/>
            <a:ext cx="2044778"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666884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3. Long – Term Load Forecasting</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61523"/>
            <a:ext cx="7829550" cy="2209804"/>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200"/>
              </a:spcAft>
            </a:pPr>
            <a:r>
              <a:rPr lang="en-US" sz="2400" dirty="0">
                <a:solidFill>
                  <a:schemeClr val="tx1"/>
                </a:solidFill>
                <a:latin typeface="Calibri" panose="020F0502020204030204" pitchFamily="34" charset="0"/>
                <a:cs typeface="Calibri" panose="020F0502020204030204" pitchFamily="34" charset="0"/>
              </a:rPr>
              <a:t>Composite load in a utility service area shows a gradual increase in load over years.</a:t>
            </a:r>
          </a:p>
          <a:p>
            <a:pPr algn="just">
              <a:spcAft>
                <a:spcPts val="1200"/>
              </a:spcAft>
            </a:pPr>
            <a:r>
              <a:rPr lang="en-US" sz="2400" dirty="0">
                <a:solidFill>
                  <a:schemeClr val="tx1"/>
                </a:solidFill>
                <a:latin typeface="Calibri" panose="020F0502020204030204" pitchFamily="34" charset="0"/>
                <a:cs typeface="Calibri" panose="020F0502020204030204" pitchFamily="34" charset="0"/>
              </a:rPr>
              <a:t>Composite load in small areas follow an “S” curve with three parts: dormant, growth, saturation periods as shown in figure (a).</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12</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70071" y="6330979"/>
            <a:ext cx="2016729" cy="365125"/>
          </a:xfrm>
        </p:spPr>
        <p:txBody>
          <a:bodyPr/>
          <a:lstStyle/>
          <a:p>
            <a:r>
              <a:rPr lang="en-US" dirty="0" err="1"/>
              <a:t>ECpE</a:t>
            </a:r>
            <a:r>
              <a:rPr lang="en-US" dirty="0"/>
              <a:t> Department</a:t>
            </a:r>
          </a:p>
        </p:txBody>
      </p:sp>
      <p:pic>
        <p:nvPicPr>
          <p:cNvPr id="4" name="Picture 3">
            <a:extLst>
              <a:ext uri="{FF2B5EF4-FFF2-40B4-BE49-F238E27FC236}">
                <a16:creationId xmlns:a16="http://schemas.microsoft.com/office/drawing/2014/main" id="{46ADBEFE-93FD-4866-8F60-DB5D8E8F60DF}"/>
              </a:ext>
            </a:extLst>
          </p:cNvPr>
          <p:cNvPicPr>
            <a:picLocks noChangeAspect="1"/>
          </p:cNvPicPr>
          <p:nvPr/>
        </p:nvPicPr>
        <p:blipFill>
          <a:blip r:embed="rId2"/>
          <a:stretch>
            <a:fillRect/>
          </a:stretch>
        </p:blipFill>
        <p:spPr>
          <a:xfrm>
            <a:off x="2448154" y="3032854"/>
            <a:ext cx="3847641" cy="2442416"/>
          </a:xfrm>
          <a:prstGeom prst="rect">
            <a:avLst/>
          </a:prstGeom>
        </p:spPr>
      </p:pic>
      <p:sp>
        <p:nvSpPr>
          <p:cNvPr id="8" name="TextBox 7">
            <a:extLst>
              <a:ext uri="{FF2B5EF4-FFF2-40B4-BE49-F238E27FC236}">
                <a16:creationId xmlns:a16="http://schemas.microsoft.com/office/drawing/2014/main" id="{F5AD01DF-F770-4407-A30D-F9B811D01BF3}"/>
              </a:ext>
            </a:extLst>
          </p:cNvPr>
          <p:cNvSpPr txBox="1"/>
          <p:nvPr/>
        </p:nvSpPr>
        <p:spPr>
          <a:xfrm>
            <a:off x="2612698" y="5475270"/>
            <a:ext cx="3940502"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Fig. a: S‐curve showing load growth in a small area.</a:t>
            </a:r>
          </a:p>
        </p:txBody>
      </p:sp>
    </p:spTree>
    <p:extLst>
      <p:ext uri="{BB962C8B-B14F-4D97-AF65-F5344CB8AC3E}">
        <p14:creationId xmlns:p14="http://schemas.microsoft.com/office/powerpoint/2010/main" val="1612725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3. Long – Term Load Forecasting</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962021"/>
            <a:ext cx="8409137" cy="1824462"/>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200"/>
              </a:spcAft>
            </a:pPr>
            <a:r>
              <a:rPr lang="en-US" sz="2400" dirty="0">
                <a:solidFill>
                  <a:schemeClr val="tx1"/>
                </a:solidFill>
                <a:latin typeface="Calibri" panose="020F0502020204030204" pitchFamily="34" charset="0"/>
                <a:cs typeface="Calibri" panose="020F0502020204030204" pitchFamily="34" charset="0"/>
              </a:rPr>
              <a:t>Combining the composite loads of all small areas in within a utility exhibits linear characteristics, reflecting overall load growth for a utility service area as shown in figure (b).</a:t>
            </a:r>
          </a:p>
          <a:p>
            <a:pPr algn="just">
              <a:spcAft>
                <a:spcPts val="1200"/>
              </a:spcAft>
            </a:pPr>
            <a:r>
              <a:rPr lang="en-US" sz="2400" dirty="0">
                <a:solidFill>
                  <a:schemeClr val="tx1"/>
                </a:solidFill>
                <a:latin typeface="Calibri" panose="020F0502020204030204" pitchFamily="34" charset="0"/>
                <a:cs typeface="Calibri" panose="020F0502020204030204" pitchFamily="34" charset="0"/>
              </a:rPr>
              <a:t>Breaking a utility service area into smaller areas is useful for spatial load forecasting.</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13</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70071" y="6330979"/>
            <a:ext cx="2016729" cy="365125"/>
          </a:xfrm>
        </p:spPr>
        <p:txBody>
          <a:bodyPr/>
          <a:lstStyle/>
          <a:p>
            <a:r>
              <a:rPr lang="en-US" dirty="0" err="1"/>
              <a:t>ECpE</a:t>
            </a:r>
            <a:r>
              <a:rPr lang="en-US" dirty="0"/>
              <a:t> Department</a:t>
            </a:r>
          </a:p>
        </p:txBody>
      </p:sp>
      <p:pic>
        <p:nvPicPr>
          <p:cNvPr id="6" name="Picture 5">
            <a:extLst>
              <a:ext uri="{FF2B5EF4-FFF2-40B4-BE49-F238E27FC236}">
                <a16:creationId xmlns:a16="http://schemas.microsoft.com/office/drawing/2014/main" id="{565D317A-D18B-4DFC-B03D-B72B4824318C}"/>
              </a:ext>
            </a:extLst>
          </p:cNvPr>
          <p:cNvPicPr>
            <a:picLocks noChangeAspect="1"/>
          </p:cNvPicPr>
          <p:nvPr/>
        </p:nvPicPr>
        <p:blipFill>
          <a:blip r:embed="rId2"/>
          <a:stretch>
            <a:fillRect/>
          </a:stretch>
        </p:blipFill>
        <p:spPr>
          <a:xfrm>
            <a:off x="2730079" y="3205333"/>
            <a:ext cx="3863375" cy="2466916"/>
          </a:xfrm>
          <a:prstGeom prst="rect">
            <a:avLst/>
          </a:prstGeom>
        </p:spPr>
      </p:pic>
      <p:sp>
        <p:nvSpPr>
          <p:cNvPr id="9" name="TextBox 8">
            <a:extLst>
              <a:ext uri="{FF2B5EF4-FFF2-40B4-BE49-F238E27FC236}">
                <a16:creationId xmlns:a16="http://schemas.microsoft.com/office/drawing/2014/main" id="{4E2AB499-5F00-428F-884C-730EA89C0433}"/>
              </a:ext>
            </a:extLst>
          </p:cNvPr>
          <p:cNvSpPr txBox="1"/>
          <p:nvPr/>
        </p:nvSpPr>
        <p:spPr>
          <a:xfrm>
            <a:off x="2693921" y="5629494"/>
            <a:ext cx="3935693"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Fig. b: Load growth of a service area over the years.</a:t>
            </a:r>
          </a:p>
        </p:txBody>
      </p:sp>
    </p:spTree>
    <p:extLst>
      <p:ext uri="{BB962C8B-B14F-4D97-AF65-F5344CB8AC3E}">
        <p14:creationId xmlns:p14="http://schemas.microsoft.com/office/powerpoint/2010/main" val="1355973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4. Load Characteristics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199" y="1214730"/>
            <a:ext cx="5247799" cy="4794279"/>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Bef>
                <a:spcPts val="0"/>
              </a:spcBef>
              <a:spcAft>
                <a:spcPts val="0"/>
              </a:spcAft>
            </a:pPr>
            <a:r>
              <a:rPr lang="en-US" sz="2000" dirty="0">
                <a:solidFill>
                  <a:schemeClr val="tx1"/>
                </a:solidFill>
                <a:latin typeface="Calibri" panose="020F0502020204030204" pitchFamily="34" charset="0"/>
                <a:cs typeface="Calibri" panose="020F0502020204030204" pitchFamily="34" charset="0"/>
              </a:rPr>
              <a:t>Utilities serve various customer classes: residential, commercial, industrial, agricultural.</a:t>
            </a:r>
          </a:p>
          <a:p>
            <a:pPr algn="just">
              <a:spcBef>
                <a:spcPts val="0"/>
              </a:spcBef>
              <a:spcAft>
                <a:spcPts val="0"/>
              </a:spcAft>
            </a:pPr>
            <a:r>
              <a:rPr lang="en-US" sz="2000" dirty="0">
                <a:solidFill>
                  <a:schemeClr val="tx1"/>
                </a:solidFill>
                <a:latin typeface="Calibri" panose="020F0502020204030204" pitchFamily="34" charset="0"/>
                <a:cs typeface="Calibri" panose="020F0502020204030204" pitchFamily="34" charset="0"/>
              </a:rPr>
              <a:t>Different classes have distinct electricity usage patterns, leading to varying load demands.</a:t>
            </a:r>
          </a:p>
          <a:p>
            <a:pPr algn="just">
              <a:spcBef>
                <a:spcPts val="0"/>
              </a:spcBef>
              <a:spcAft>
                <a:spcPts val="0"/>
              </a:spcAft>
            </a:pPr>
            <a:r>
              <a:rPr lang="en-US" sz="2000" dirty="0">
                <a:solidFill>
                  <a:schemeClr val="tx1"/>
                </a:solidFill>
                <a:latin typeface="Calibri" panose="020F0502020204030204" pitchFamily="34" charset="0"/>
                <a:cs typeface="Calibri" panose="020F0502020204030204" pitchFamily="34" charset="0"/>
              </a:rPr>
              <a:t>Within a class, customers exhibit similar load patterns. </a:t>
            </a:r>
          </a:p>
          <a:p>
            <a:pPr algn="just">
              <a:spcBef>
                <a:spcPts val="0"/>
              </a:spcBef>
              <a:spcAft>
                <a:spcPts val="0"/>
              </a:spcAft>
            </a:pPr>
            <a:r>
              <a:rPr lang="en-US" sz="2000" dirty="0">
                <a:solidFill>
                  <a:schemeClr val="tx1"/>
                </a:solidFill>
                <a:latin typeface="Calibri" panose="020F0502020204030204" pitchFamily="34" charset="0"/>
                <a:cs typeface="Calibri" panose="020F0502020204030204" pitchFamily="34" charset="0"/>
              </a:rPr>
              <a:t>For example, residential load is low at night, rises in morning, peaks during the day, declines in the evening.</a:t>
            </a:r>
          </a:p>
          <a:p>
            <a:pPr algn="just">
              <a:spcBef>
                <a:spcPts val="0"/>
              </a:spcBef>
              <a:spcAft>
                <a:spcPts val="0"/>
              </a:spcAft>
            </a:pPr>
            <a:r>
              <a:rPr lang="en-US" sz="2000" dirty="0">
                <a:solidFill>
                  <a:schemeClr val="tx1"/>
                </a:solidFill>
                <a:latin typeface="Calibri" panose="020F0502020204030204" pitchFamily="34" charset="0"/>
                <a:cs typeface="Calibri" panose="020F0502020204030204" pitchFamily="34" charset="0"/>
              </a:rPr>
              <a:t>Commercial and industrial loads: High during the day, low at night.</a:t>
            </a:r>
          </a:p>
          <a:p>
            <a:pPr algn="just">
              <a:spcBef>
                <a:spcPts val="0"/>
              </a:spcBef>
              <a:spcAft>
                <a:spcPts val="0"/>
              </a:spcAft>
            </a:pPr>
            <a:r>
              <a:rPr lang="en-US" sz="2000" dirty="0">
                <a:solidFill>
                  <a:schemeClr val="tx1"/>
                </a:solidFill>
                <a:latin typeface="Calibri" panose="020F0502020204030204" pitchFamily="34" charset="0"/>
                <a:cs typeface="Calibri" panose="020F0502020204030204" pitchFamily="34" charset="0"/>
              </a:rPr>
              <a:t>Commercial load variation larger due to extended operating hours for some industries.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14</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81291" y="6330979"/>
            <a:ext cx="2005509" cy="365125"/>
          </a:xfrm>
        </p:spPr>
        <p:txBody>
          <a:bodyPr/>
          <a:lstStyle/>
          <a:p>
            <a:r>
              <a:rPr lang="en-US" dirty="0" err="1"/>
              <a:t>ECpE</a:t>
            </a:r>
            <a:r>
              <a:rPr lang="en-US" dirty="0"/>
              <a:t> Department</a:t>
            </a:r>
          </a:p>
        </p:txBody>
      </p:sp>
      <p:sp>
        <p:nvSpPr>
          <p:cNvPr id="10" name="Title 1">
            <a:extLst>
              <a:ext uri="{FF2B5EF4-FFF2-40B4-BE49-F238E27FC236}">
                <a16:creationId xmlns:a16="http://schemas.microsoft.com/office/drawing/2014/main" id="{398FD520-F4B4-46A1-A0E9-0E7E03FBA0A8}"/>
              </a:ext>
            </a:extLst>
          </p:cNvPr>
          <p:cNvSpPr txBox="1">
            <a:spLocks/>
          </p:cNvSpPr>
          <p:nvPr/>
        </p:nvSpPr>
        <p:spPr bwMode="auto">
          <a:xfrm>
            <a:off x="499880" y="80966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800" kern="0" dirty="0">
                <a:latin typeface="Calibri" panose="020F0502020204030204" pitchFamily="34" charset="0"/>
                <a:cs typeface="Calibri" panose="020F0502020204030204" pitchFamily="34" charset="0"/>
              </a:rPr>
              <a:t>4.1 Customer Classes</a:t>
            </a:r>
          </a:p>
        </p:txBody>
      </p:sp>
      <p:pic>
        <p:nvPicPr>
          <p:cNvPr id="11" name="Picture 10">
            <a:extLst>
              <a:ext uri="{FF2B5EF4-FFF2-40B4-BE49-F238E27FC236}">
                <a16:creationId xmlns:a16="http://schemas.microsoft.com/office/drawing/2014/main" id="{AE329A94-9C44-46E5-B5C4-0ECA7B7C7086}"/>
              </a:ext>
            </a:extLst>
          </p:cNvPr>
          <p:cNvPicPr>
            <a:picLocks noChangeAspect="1"/>
          </p:cNvPicPr>
          <p:nvPr/>
        </p:nvPicPr>
        <p:blipFill>
          <a:blip r:embed="rId2"/>
          <a:stretch>
            <a:fillRect/>
          </a:stretch>
        </p:blipFill>
        <p:spPr>
          <a:xfrm>
            <a:off x="5705000" y="184197"/>
            <a:ext cx="3024480" cy="1924490"/>
          </a:xfrm>
          <a:prstGeom prst="rect">
            <a:avLst/>
          </a:prstGeom>
        </p:spPr>
      </p:pic>
      <p:pic>
        <p:nvPicPr>
          <p:cNvPr id="12" name="Picture 11">
            <a:extLst>
              <a:ext uri="{FF2B5EF4-FFF2-40B4-BE49-F238E27FC236}">
                <a16:creationId xmlns:a16="http://schemas.microsoft.com/office/drawing/2014/main" id="{4F0699FB-5E6B-431D-B037-6354E731E3DE}"/>
              </a:ext>
            </a:extLst>
          </p:cNvPr>
          <p:cNvPicPr>
            <a:picLocks noChangeAspect="1"/>
          </p:cNvPicPr>
          <p:nvPr/>
        </p:nvPicPr>
        <p:blipFill>
          <a:blip r:embed="rId3"/>
          <a:stretch>
            <a:fillRect/>
          </a:stretch>
        </p:blipFill>
        <p:spPr>
          <a:xfrm>
            <a:off x="5705000" y="2109684"/>
            <a:ext cx="2981800" cy="1892694"/>
          </a:xfrm>
          <a:prstGeom prst="rect">
            <a:avLst/>
          </a:prstGeom>
        </p:spPr>
      </p:pic>
      <p:pic>
        <p:nvPicPr>
          <p:cNvPr id="13" name="Picture 12">
            <a:extLst>
              <a:ext uri="{FF2B5EF4-FFF2-40B4-BE49-F238E27FC236}">
                <a16:creationId xmlns:a16="http://schemas.microsoft.com/office/drawing/2014/main" id="{52B53F0F-D523-4335-851D-ECBF2DDFAF08}"/>
              </a:ext>
            </a:extLst>
          </p:cNvPr>
          <p:cNvPicPr>
            <a:picLocks noChangeAspect="1"/>
          </p:cNvPicPr>
          <p:nvPr/>
        </p:nvPicPr>
        <p:blipFill>
          <a:blip r:embed="rId4"/>
          <a:stretch>
            <a:fillRect/>
          </a:stretch>
        </p:blipFill>
        <p:spPr>
          <a:xfrm>
            <a:off x="5705000" y="4083952"/>
            <a:ext cx="2981799" cy="1925057"/>
          </a:xfrm>
          <a:prstGeom prst="rect">
            <a:avLst/>
          </a:prstGeom>
        </p:spPr>
      </p:pic>
    </p:spTree>
    <p:extLst>
      <p:ext uri="{BB962C8B-B14F-4D97-AF65-F5344CB8AC3E}">
        <p14:creationId xmlns:p14="http://schemas.microsoft.com/office/powerpoint/2010/main" val="2974046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4. Load Characteristics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199" y="1214730"/>
            <a:ext cx="4971143" cy="4794279"/>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200"/>
              </a:spcAft>
            </a:pPr>
            <a:r>
              <a:rPr lang="en-US" sz="2400" dirty="0">
                <a:solidFill>
                  <a:schemeClr val="tx1"/>
                </a:solidFill>
                <a:latin typeface="Calibri" panose="020F0502020204030204" pitchFamily="34" charset="0"/>
                <a:cs typeface="Calibri" panose="020F0502020204030204" pitchFamily="34" charset="0"/>
              </a:rPr>
              <a:t>Industrial loads: Some industries operate 24/7, contributing to relatively steady demand.</a:t>
            </a:r>
          </a:p>
          <a:p>
            <a:pPr algn="just">
              <a:spcAft>
                <a:spcPts val="1200"/>
              </a:spcAft>
            </a:pPr>
            <a:r>
              <a:rPr lang="en-US" sz="2400" dirty="0">
                <a:solidFill>
                  <a:schemeClr val="tx1"/>
                </a:solidFill>
                <a:latin typeface="Calibri" panose="020F0502020204030204" pitchFamily="34" charset="0"/>
                <a:cs typeface="Calibri" panose="020F0502020204030204" pitchFamily="34" charset="0"/>
              </a:rPr>
              <a:t>Agricultural load demands vary based on irrigation needs for different crops.</a:t>
            </a:r>
          </a:p>
          <a:p>
            <a:pPr algn="just">
              <a:spcAft>
                <a:spcPts val="1200"/>
              </a:spcAft>
            </a:pPr>
            <a:r>
              <a:rPr lang="en-US" sz="2400" dirty="0">
                <a:solidFill>
                  <a:schemeClr val="tx1"/>
                </a:solidFill>
                <a:latin typeface="Calibri" panose="020F0502020204030204" pitchFamily="34" charset="0"/>
                <a:cs typeface="Calibri" panose="020F0502020204030204" pitchFamily="34" charset="0"/>
              </a:rPr>
              <a:t>Load demands within each class also have seasonal fluctuations.</a:t>
            </a:r>
          </a:p>
          <a:p>
            <a:pPr algn="just">
              <a:spcAft>
                <a:spcPts val="1200"/>
              </a:spcAft>
            </a:pPr>
            <a:r>
              <a:rPr lang="en-US" sz="2400" dirty="0">
                <a:solidFill>
                  <a:schemeClr val="tx1"/>
                </a:solidFill>
                <a:latin typeface="Calibri" panose="020F0502020204030204" pitchFamily="34" charset="0"/>
                <a:cs typeface="Calibri" panose="020F0502020204030204" pitchFamily="34" charset="0"/>
              </a:rPr>
              <a:t>Utilities maintain load demand databases for each class to be used in planning.</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15</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597144" y="6330979"/>
            <a:ext cx="2089656" cy="365125"/>
          </a:xfrm>
        </p:spPr>
        <p:txBody>
          <a:bodyPr/>
          <a:lstStyle/>
          <a:p>
            <a:r>
              <a:rPr lang="en-US" dirty="0" err="1"/>
              <a:t>ECpE</a:t>
            </a:r>
            <a:r>
              <a:rPr lang="en-US" dirty="0"/>
              <a:t> Department</a:t>
            </a:r>
          </a:p>
        </p:txBody>
      </p:sp>
      <p:sp>
        <p:nvSpPr>
          <p:cNvPr id="10" name="Title 1">
            <a:extLst>
              <a:ext uri="{FF2B5EF4-FFF2-40B4-BE49-F238E27FC236}">
                <a16:creationId xmlns:a16="http://schemas.microsoft.com/office/drawing/2014/main" id="{398FD520-F4B4-46A1-A0E9-0E7E03FBA0A8}"/>
              </a:ext>
            </a:extLst>
          </p:cNvPr>
          <p:cNvSpPr txBox="1">
            <a:spLocks/>
          </p:cNvSpPr>
          <p:nvPr/>
        </p:nvSpPr>
        <p:spPr bwMode="auto">
          <a:xfrm>
            <a:off x="457200" y="771987"/>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800" kern="0" dirty="0">
                <a:latin typeface="Calibri" panose="020F0502020204030204" pitchFamily="34" charset="0"/>
                <a:cs typeface="Calibri" panose="020F0502020204030204" pitchFamily="34" charset="0"/>
              </a:rPr>
              <a:t>4.1 Customer Classes</a:t>
            </a:r>
          </a:p>
        </p:txBody>
      </p:sp>
      <p:pic>
        <p:nvPicPr>
          <p:cNvPr id="8" name="Picture 7">
            <a:extLst>
              <a:ext uri="{FF2B5EF4-FFF2-40B4-BE49-F238E27FC236}">
                <a16:creationId xmlns:a16="http://schemas.microsoft.com/office/drawing/2014/main" id="{34CE708D-36EF-46F5-96B8-E2A70E198152}"/>
              </a:ext>
            </a:extLst>
          </p:cNvPr>
          <p:cNvPicPr>
            <a:picLocks noChangeAspect="1"/>
          </p:cNvPicPr>
          <p:nvPr/>
        </p:nvPicPr>
        <p:blipFill>
          <a:blip r:embed="rId2"/>
          <a:stretch>
            <a:fillRect/>
          </a:stretch>
        </p:blipFill>
        <p:spPr>
          <a:xfrm>
            <a:off x="5618631" y="184197"/>
            <a:ext cx="3110849" cy="1924490"/>
          </a:xfrm>
          <a:prstGeom prst="rect">
            <a:avLst/>
          </a:prstGeom>
        </p:spPr>
      </p:pic>
      <p:pic>
        <p:nvPicPr>
          <p:cNvPr id="9" name="Picture 8">
            <a:extLst>
              <a:ext uri="{FF2B5EF4-FFF2-40B4-BE49-F238E27FC236}">
                <a16:creationId xmlns:a16="http://schemas.microsoft.com/office/drawing/2014/main" id="{8DDD4991-40A0-4D99-8A57-EE26DDBCCBC7}"/>
              </a:ext>
            </a:extLst>
          </p:cNvPr>
          <p:cNvPicPr>
            <a:picLocks noChangeAspect="1"/>
          </p:cNvPicPr>
          <p:nvPr/>
        </p:nvPicPr>
        <p:blipFill>
          <a:blip r:embed="rId3"/>
          <a:stretch>
            <a:fillRect/>
          </a:stretch>
        </p:blipFill>
        <p:spPr>
          <a:xfrm>
            <a:off x="5619850" y="2109684"/>
            <a:ext cx="3066950" cy="1892694"/>
          </a:xfrm>
          <a:prstGeom prst="rect">
            <a:avLst/>
          </a:prstGeom>
        </p:spPr>
      </p:pic>
      <p:pic>
        <p:nvPicPr>
          <p:cNvPr id="11" name="Picture 10">
            <a:extLst>
              <a:ext uri="{FF2B5EF4-FFF2-40B4-BE49-F238E27FC236}">
                <a16:creationId xmlns:a16="http://schemas.microsoft.com/office/drawing/2014/main" id="{2022684A-93DB-4A1D-B166-C62B196FC07B}"/>
              </a:ext>
            </a:extLst>
          </p:cNvPr>
          <p:cNvPicPr>
            <a:picLocks noChangeAspect="1"/>
          </p:cNvPicPr>
          <p:nvPr/>
        </p:nvPicPr>
        <p:blipFill>
          <a:blip r:embed="rId4"/>
          <a:stretch>
            <a:fillRect/>
          </a:stretch>
        </p:blipFill>
        <p:spPr>
          <a:xfrm>
            <a:off x="5618632" y="4083952"/>
            <a:ext cx="3068168" cy="1925057"/>
          </a:xfrm>
          <a:prstGeom prst="rect">
            <a:avLst/>
          </a:prstGeom>
        </p:spPr>
      </p:pic>
    </p:spTree>
    <p:extLst>
      <p:ext uri="{BB962C8B-B14F-4D97-AF65-F5344CB8AC3E}">
        <p14:creationId xmlns:p14="http://schemas.microsoft.com/office/powerpoint/2010/main" val="2926842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a:xfrm>
            <a:off x="365760" y="34513"/>
            <a:ext cx="8229600" cy="625471"/>
          </a:xfrm>
        </p:spPr>
        <p:txBody>
          <a:bodyPr/>
          <a:lstStyle/>
          <a:p>
            <a:r>
              <a:rPr lang="en-US" sz="2800" dirty="0">
                <a:latin typeface="Calibri" panose="020F0502020204030204" pitchFamily="34" charset="0"/>
                <a:cs typeface="Calibri" panose="020F0502020204030204" pitchFamily="34" charset="0"/>
              </a:rPr>
              <a:t>4. Load Characteristics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022723"/>
            <a:ext cx="8229600" cy="2406277"/>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600"/>
              </a:spcAft>
            </a:pPr>
            <a:r>
              <a:rPr lang="en-US" sz="2400" dirty="0">
                <a:solidFill>
                  <a:srgbClr val="FF0000"/>
                </a:solidFill>
                <a:latin typeface="Calibri" panose="020F0502020204030204" pitchFamily="34" charset="0"/>
                <a:cs typeface="Calibri" panose="020F0502020204030204" pitchFamily="34" charset="0"/>
              </a:rPr>
              <a:t>Changes in residential loads:</a:t>
            </a:r>
          </a:p>
          <a:p>
            <a:pPr lvl="1" algn="just">
              <a:spcAft>
                <a:spcPts val="60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More efficient appliances.</a:t>
            </a:r>
          </a:p>
          <a:p>
            <a:pPr lvl="1" algn="just">
              <a:spcAft>
                <a:spcPts val="60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New types of loads: computers, entertainment devices.</a:t>
            </a:r>
          </a:p>
          <a:p>
            <a:pPr lvl="1" algn="just">
              <a:spcAft>
                <a:spcPts val="60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Transformation in lighting: incandescent to CFLs to LED lamps.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16</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36412" y="6330979"/>
            <a:ext cx="2050388" cy="365125"/>
          </a:xfrm>
        </p:spPr>
        <p:txBody>
          <a:bodyPr/>
          <a:lstStyle/>
          <a:p>
            <a:r>
              <a:rPr lang="en-US" dirty="0" err="1"/>
              <a:t>ECpE</a:t>
            </a:r>
            <a:r>
              <a:rPr lang="en-US" dirty="0"/>
              <a:t> Department</a:t>
            </a:r>
          </a:p>
        </p:txBody>
      </p:sp>
      <p:sp>
        <p:nvSpPr>
          <p:cNvPr id="10" name="Title 1">
            <a:extLst>
              <a:ext uri="{FF2B5EF4-FFF2-40B4-BE49-F238E27FC236}">
                <a16:creationId xmlns:a16="http://schemas.microsoft.com/office/drawing/2014/main" id="{398FD520-F4B4-46A1-A0E9-0E7E03FBA0A8}"/>
              </a:ext>
            </a:extLst>
          </p:cNvPr>
          <p:cNvSpPr txBox="1">
            <a:spLocks/>
          </p:cNvSpPr>
          <p:nvPr/>
        </p:nvSpPr>
        <p:spPr bwMode="auto">
          <a:xfrm>
            <a:off x="365760" y="593502"/>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400" kern="0" dirty="0">
                <a:latin typeface="Calibri" panose="020F0502020204030204" pitchFamily="34" charset="0"/>
                <a:cs typeface="Calibri" panose="020F0502020204030204" pitchFamily="34" charset="0"/>
              </a:rPr>
              <a:t>4.2 Loads in a Modern House</a:t>
            </a:r>
          </a:p>
        </p:txBody>
      </p:sp>
    </p:spTree>
    <p:extLst>
      <p:ext uri="{BB962C8B-B14F-4D97-AF65-F5344CB8AC3E}">
        <p14:creationId xmlns:p14="http://schemas.microsoft.com/office/powerpoint/2010/main" val="347730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a:xfrm>
            <a:off x="365760" y="34513"/>
            <a:ext cx="8229600" cy="625471"/>
          </a:xfrm>
        </p:spPr>
        <p:txBody>
          <a:bodyPr/>
          <a:lstStyle/>
          <a:p>
            <a:r>
              <a:rPr lang="en-US" sz="2800" dirty="0">
                <a:latin typeface="Calibri" panose="020F0502020204030204" pitchFamily="34" charset="0"/>
                <a:cs typeface="Calibri" panose="020F0502020204030204" pitchFamily="34" charset="0"/>
              </a:rPr>
              <a:t>4. Load Characteristics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921123"/>
            <a:ext cx="8686800" cy="526157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0"/>
              </a:spcAft>
            </a:pPr>
            <a:r>
              <a:rPr lang="en-US" sz="2400" dirty="0">
                <a:solidFill>
                  <a:srgbClr val="FF0000"/>
                </a:solidFill>
                <a:latin typeface="Calibri" panose="020F0502020204030204" pitchFamily="34" charset="0"/>
                <a:cs typeface="Calibri" panose="020F0502020204030204" pitchFamily="34" charset="0"/>
              </a:rPr>
              <a:t>2015 Energy Information Administration (EIA) survey data:</a:t>
            </a:r>
          </a:p>
          <a:p>
            <a:pPr lvl="1" algn="just">
              <a:spcAft>
                <a:spcPts val="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Average monthly electric energy consumption for US residential customers: 901 kWh.</a:t>
            </a:r>
          </a:p>
          <a:p>
            <a:pPr lvl="1" algn="just">
              <a:spcAft>
                <a:spcPts val="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Average monthly bill: $114.03.</a:t>
            </a:r>
          </a:p>
          <a:p>
            <a:pPr lvl="1" algn="just">
              <a:spcAft>
                <a:spcPts val="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Average price: $0.1265/kWh.</a:t>
            </a:r>
          </a:p>
          <a:p>
            <a:pPr lvl="1" algn="just">
              <a:spcAft>
                <a:spcPts val="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State variations: Washington (lowest) $0.0909/kWh, Hawaii (highest) $0.296/kWh, Connecticut (lowest 48 states) $0.2094/kWh.</a:t>
            </a:r>
          </a:p>
          <a:p>
            <a:pPr lvl="1" algn="just">
              <a:spcAft>
                <a:spcPts val="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Highest consumption: Louisiana (1286 kWh), lowest: Maine (556 kWh).</a:t>
            </a:r>
          </a:p>
          <a:p>
            <a:pPr lvl="1" algn="just">
              <a:spcAft>
                <a:spcPts val="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Louisiana: High AC use due to hot, humid climate. Maine: Low electricity consumption due to gas-based heating.</a:t>
            </a:r>
          </a:p>
          <a:p>
            <a:pPr lvl="1" algn="just">
              <a:spcAft>
                <a:spcPts val="0"/>
              </a:spcAft>
            </a:pPr>
            <a:endParaRPr lang="en-US" sz="18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17</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36412" y="6330979"/>
            <a:ext cx="2050388" cy="365125"/>
          </a:xfrm>
        </p:spPr>
        <p:txBody>
          <a:bodyPr/>
          <a:lstStyle/>
          <a:p>
            <a:r>
              <a:rPr lang="en-US" dirty="0" err="1"/>
              <a:t>ECpE</a:t>
            </a:r>
            <a:r>
              <a:rPr lang="en-US" dirty="0"/>
              <a:t> Department</a:t>
            </a:r>
          </a:p>
        </p:txBody>
      </p:sp>
      <p:sp>
        <p:nvSpPr>
          <p:cNvPr id="10" name="Title 1">
            <a:extLst>
              <a:ext uri="{FF2B5EF4-FFF2-40B4-BE49-F238E27FC236}">
                <a16:creationId xmlns:a16="http://schemas.microsoft.com/office/drawing/2014/main" id="{398FD520-F4B4-46A1-A0E9-0E7E03FBA0A8}"/>
              </a:ext>
            </a:extLst>
          </p:cNvPr>
          <p:cNvSpPr txBox="1">
            <a:spLocks/>
          </p:cNvSpPr>
          <p:nvPr/>
        </p:nvSpPr>
        <p:spPr bwMode="auto">
          <a:xfrm>
            <a:off x="365760" y="593502"/>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400" kern="0" dirty="0">
                <a:latin typeface="Calibri" panose="020F0502020204030204" pitchFamily="34" charset="0"/>
                <a:cs typeface="Calibri" panose="020F0502020204030204" pitchFamily="34" charset="0"/>
              </a:rPr>
              <a:t>4.2 Loads in a Modern House</a:t>
            </a:r>
          </a:p>
        </p:txBody>
      </p:sp>
    </p:spTree>
    <p:extLst>
      <p:ext uri="{BB962C8B-B14F-4D97-AF65-F5344CB8AC3E}">
        <p14:creationId xmlns:p14="http://schemas.microsoft.com/office/powerpoint/2010/main" val="3017555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4. Load Characteristics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242463"/>
            <a:ext cx="8229600" cy="4342169"/>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600"/>
              </a:spcAft>
            </a:pPr>
            <a:r>
              <a:rPr lang="en-US" sz="2400" dirty="0">
                <a:solidFill>
                  <a:srgbClr val="FF0000"/>
                </a:solidFill>
                <a:latin typeface="Calibri" panose="020F0502020204030204" pitchFamily="34" charset="0"/>
                <a:cs typeface="Calibri" panose="020F0502020204030204" pitchFamily="34" charset="0"/>
              </a:rPr>
              <a:t>Energy consumption breakdown (2015):</a:t>
            </a:r>
          </a:p>
          <a:p>
            <a:pPr lvl="1" algn="just">
              <a:spcAft>
                <a:spcPts val="60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Electricity: 47%, natural gas: 44%.</a:t>
            </a:r>
          </a:p>
          <a:p>
            <a:pPr lvl="1" algn="just">
              <a:spcAft>
                <a:spcPts val="60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Half of home energy consumption is heating, cooling, ventilation.</a:t>
            </a:r>
          </a:p>
          <a:p>
            <a:pPr algn="just">
              <a:spcAft>
                <a:spcPts val="600"/>
              </a:spcAft>
            </a:pPr>
            <a:r>
              <a:rPr lang="en-US" sz="2400" dirty="0">
                <a:solidFill>
                  <a:srgbClr val="FF0000"/>
                </a:solidFill>
                <a:latin typeface="Calibri" panose="020F0502020204030204" pitchFamily="34" charset="0"/>
                <a:cs typeface="Calibri" panose="020F0502020204030204" pitchFamily="34" charset="0"/>
              </a:rPr>
              <a:t>Key energy-consuming uses (2015):</a:t>
            </a:r>
          </a:p>
          <a:p>
            <a:pPr lvl="1" algn="just">
              <a:spcAft>
                <a:spcPts val="60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Air conditioning: largest energy consumption, followed by space cooling, water heating.</a:t>
            </a:r>
          </a:p>
          <a:p>
            <a:pPr lvl="1" algn="just">
              <a:spcAft>
                <a:spcPts val="60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Lighting: 10%, refrigerators: 7%, TVs: 7%, clothes dryers: 5%.</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18</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36412" y="6330979"/>
            <a:ext cx="2050388" cy="365125"/>
          </a:xfrm>
        </p:spPr>
        <p:txBody>
          <a:bodyPr/>
          <a:lstStyle/>
          <a:p>
            <a:r>
              <a:rPr lang="en-US" dirty="0" err="1"/>
              <a:t>ECpE</a:t>
            </a:r>
            <a:r>
              <a:rPr lang="en-US" dirty="0"/>
              <a:t> Department</a:t>
            </a:r>
          </a:p>
        </p:txBody>
      </p:sp>
      <p:sp>
        <p:nvSpPr>
          <p:cNvPr id="10" name="Title 1">
            <a:extLst>
              <a:ext uri="{FF2B5EF4-FFF2-40B4-BE49-F238E27FC236}">
                <a16:creationId xmlns:a16="http://schemas.microsoft.com/office/drawing/2014/main" id="{398FD520-F4B4-46A1-A0E9-0E7E03FBA0A8}"/>
              </a:ext>
            </a:extLst>
          </p:cNvPr>
          <p:cNvSpPr txBox="1">
            <a:spLocks/>
          </p:cNvSpPr>
          <p:nvPr/>
        </p:nvSpPr>
        <p:spPr bwMode="auto">
          <a:xfrm>
            <a:off x="457200" y="749127"/>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800" kern="0" dirty="0">
                <a:latin typeface="Calibri" panose="020F0502020204030204" pitchFamily="34" charset="0"/>
                <a:cs typeface="Calibri" panose="020F0502020204030204" pitchFamily="34" charset="0"/>
              </a:rPr>
              <a:t>4.2 Loads in a Modern House</a:t>
            </a:r>
          </a:p>
        </p:txBody>
      </p:sp>
    </p:spTree>
    <p:extLst>
      <p:ext uri="{BB962C8B-B14F-4D97-AF65-F5344CB8AC3E}">
        <p14:creationId xmlns:p14="http://schemas.microsoft.com/office/powerpoint/2010/main" val="1143564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4. Load Characteristics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251970"/>
            <a:ext cx="8229600" cy="464400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600"/>
              </a:spcAft>
            </a:pPr>
            <a:r>
              <a:rPr lang="en-US" sz="2400" dirty="0">
                <a:solidFill>
                  <a:srgbClr val="FF0000"/>
                </a:solidFill>
                <a:latin typeface="Calibri" panose="020F0502020204030204" pitchFamily="34" charset="0"/>
                <a:cs typeface="Calibri" panose="020F0502020204030204" pitchFamily="34" charset="0"/>
              </a:rPr>
              <a:t>Key energy-consuming uses (2015):</a:t>
            </a:r>
          </a:p>
          <a:p>
            <a:pPr lvl="1" algn="just">
              <a:spcAft>
                <a:spcPts val="60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Miscellaneous appliances (12%): freezers, dishwashers, washers, cooking ranges, microwaves, etc.</a:t>
            </a:r>
          </a:p>
          <a:p>
            <a:pPr lvl="1" algn="just">
              <a:spcAft>
                <a:spcPts val="60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Other appliances (13%): computers, home audio, coffee makers, etc.</a:t>
            </a:r>
          </a:p>
          <a:p>
            <a:pPr algn="just">
              <a:spcAft>
                <a:spcPts val="600"/>
              </a:spcAft>
            </a:pPr>
            <a:r>
              <a:rPr lang="en-US" sz="2400" dirty="0">
                <a:solidFill>
                  <a:srgbClr val="FF0000"/>
                </a:solidFill>
                <a:latin typeface="Calibri" panose="020F0502020204030204" pitchFamily="34" charset="0"/>
                <a:cs typeface="Calibri" panose="020F0502020204030204" pitchFamily="34" charset="0"/>
              </a:rPr>
              <a:t>Specific appliances:</a:t>
            </a:r>
          </a:p>
          <a:p>
            <a:pPr lvl="1" algn="just">
              <a:spcAft>
                <a:spcPts val="60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HVAC: 1-6 kW</a:t>
            </a:r>
          </a:p>
          <a:p>
            <a:pPr lvl="1" algn="just">
              <a:spcAft>
                <a:spcPts val="60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Refrigerator: about 600 W, cycles on/off for temperature maintenance.</a:t>
            </a:r>
          </a:p>
          <a:p>
            <a:pPr lvl="1" algn="just">
              <a:spcAft>
                <a:spcPts val="60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Stand-alone freezer: typical rating of 500 W.</a:t>
            </a:r>
          </a:p>
          <a:p>
            <a:pPr lvl="1" algn="just">
              <a:spcAft>
                <a:spcPts val="600"/>
              </a:spcAft>
            </a:pPr>
            <a:endParaRPr lang="en-US" sz="17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19</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36412" y="6330979"/>
            <a:ext cx="2050388" cy="365125"/>
          </a:xfrm>
        </p:spPr>
        <p:txBody>
          <a:bodyPr/>
          <a:lstStyle/>
          <a:p>
            <a:r>
              <a:rPr lang="en-US" dirty="0" err="1"/>
              <a:t>ECpE</a:t>
            </a:r>
            <a:r>
              <a:rPr lang="en-US" dirty="0"/>
              <a:t> Department</a:t>
            </a:r>
          </a:p>
        </p:txBody>
      </p:sp>
      <p:sp>
        <p:nvSpPr>
          <p:cNvPr id="10" name="Title 1">
            <a:extLst>
              <a:ext uri="{FF2B5EF4-FFF2-40B4-BE49-F238E27FC236}">
                <a16:creationId xmlns:a16="http://schemas.microsoft.com/office/drawing/2014/main" id="{398FD520-F4B4-46A1-A0E9-0E7E03FBA0A8}"/>
              </a:ext>
            </a:extLst>
          </p:cNvPr>
          <p:cNvSpPr txBox="1">
            <a:spLocks/>
          </p:cNvSpPr>
          <p:nvPr/>
        </p:nvSpPr>
        <p:spPr bwMode="auto">
          <a:xfrm>
            <a:off x="457200" y="749127"/>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800" kern="0" dirty="0">
                <a:latin typeface="Calibri" panose="020F0502020204030204" pitchFamily="34" charset="0"/>
                <a:cs typeface="Calibri" panose="020F0502020204030204" pitchFamily="34" charset="0"/>
              </a:rPr>
              <a:t>4.2 Loads in a Modern House</a:t>
            </a:r>
          </a:p>
        </p:txBody>
      </p:sp>
    </p:spTree>
    <p:extLst>
      <p:ext uri="{BB962C8B-B14F-4D97-AF65-F5344CB8AC3E}">
        <p14:creationId xmlns:p14="http://schemas.microsoft.com/office/powerpoint/2010/main" val="1701808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8175"/>
            <a:ext cx="9144000" cy="1470025"/>
          </a:xfrm>
        </p:spPr>
        <p:txBody>
          <a:bodyPr/>
          <a:lstStyle/>
          <a:p>
            <a:pPr algn="ctr"/>
            <a:r>
              <a:rPr lang="en-US" sz="4000" b="1" dirty="0">
                <a:latin typeface="Calibri" panose="020F0502020204030204" pitchFamily="34" charset="0"/>
                <a:cs typeface="Calibri" panose="020F0502020204030204" pitchFamily="34" charset="0"/>
              </a:rPr>
              <a:t>Distribution System Planning</a:t>
            </a:r>
            <a:endParaRPr lang="en-US" sz="4000" dirty="0">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fld id="{8C722F87-0E61-40B1-A280-0A6CABFE5616}" type="slidenum">
              <a:rPr lang="en-US" smtClean="0"/>
              <a:t>2</a:t>
            </a:fld>
            <a:endParaRPr lang="en-US"/>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600"/>
            <a:ext cx="291782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B1B32F01-CB41-4E32-9D69-CB0EA43E49A1}"/>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
        <p:nvSpPr>
          <p:cNvPr id="7" name="Subtitle 4">
            <a:extLst>
              <a:ext uri="{FF2B5EF4-FFF2-40B4-BE49-F238E27FC236}">
                <a16:creationId xmlns:a16="http://schemas.microsoft.com/office/drawing/2014/main" id="{6E5C1C03-BF52-AA46-AC61-9C4DB6FA2CE7}"/>
              </a:ext>
            </a:extLst>
          </p:cNvPr>
          <p:cNvSpPr txBox="1">
            <a:spLocks/>
          </p:cNvSpPr>
          <p:nvPr/>
        </p:nvSpPr>
        <p:spPr>
          <a:xfrm>
            <a:off x="1397000" y="4343400"/>
            <a:ext cx="6604000" cy="1066800"/>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sz="2000" dirty="0">
                <a:solidFill>
                  <a:prstClr val="black">
                    <a:tint val="75000"/>
                  </a:prstClr>
                </a:solidFill>
                <a:latin typeface="Calibri" panose="020F0502020204030204" pitchFamily="34" charset="0"/>
                <a:cs typeface="Calibri" panose="020F0502020204030204" pitchFamily="34" charset="0"/>
              </a:rPr>
              <a:t>Acknowledgement: </a:t>
            </a:r>
          </a:p>
          <a:p>
            <a:pPr fontAlgn="auto">
              <a:spcAft>
                <a:spcPts val="0"/>
              </a:spcAft>
            </a:pPr>
            <a:r>
              <a:rPr lang="en-US" sz="2000" dirty="0">
                <a:solidFill>
                  <a:prstClr val="black">
                    <a:tint val="75000"/>
                  </a:prstClr>
                </a:solidFill>
                <a:latin typeface="Calibri" panose="020F0502020204030204" pitchFamily="34" charset="0"/>
                <a:cs typeface="Calibri" panose="020F0502020204030204" pitchFamily="34" charset="0"/>
              </a:rPr>
              <a:t>The slides are developed based in part on Electric Power and Energy Distribution Systems, Models, Methods and Applications, </a:t>
            </a:r>
            <a:r>
              <a:rPr lang="en-US" sz="2000" dirty="0" err="1">
                <a:solidFill>
                  <a:prstClr val="black">
                    <a:tint val="75000"/>
                  </a:prstClr>
                </a:solidFill>
                <a:latin typeface="Calibri" panose="020F0502020204030204" pitchFamily="34" charset="0"/>
                <a:cs typeface="Calibri" panose="020F0502020204030204" pitchFamily="34" charset="0"/>
              </a:rPr>
              <a:t>Subrahmanyan</a:t>
            </a:r>
            <a:r>
              <a:rPr lang="en-US" sz="2000" dirty="0">
                <a:solidFill>
                  <a:prstClr val="black">
                    <a:tint val="75000"/>
                  </a:prstClr>
                </a:solidFill>
                <a:latin typeface="Calibri" panose="020F0502020204030204" pitchFamily="34" charset="0"/>
                <a:cs typeface="Calibri" panose="020F0502020204030204" pitchFamily="34" charset="0"/>
              </a:rPr>
              <a:t> S. Venkata, Anil </a:t>
            </a:r>
            <a:r>
              <a:rPr lang="en-US" sz="2000" dirty="0" err="1">
                <a:solidFill>
                  <a:prstClr val="black">
                    <a:tint val="75000"/>
                  </a:prstClr>
                </a:solidFill>
                <a:latin typeface="Calibri" panose="020F0502020204030204" pitchFamily="34" charset="0"/>
                <a:cs typeface="Calibri" panose="020F0502020204030204" pitchFamily="34" charset="0"/>
              </a:rPr>
              <a:t>Pahwa</a:t>
            </a:r>
            <a:r>
              <a:rPr lang="en-US" sz="2000" dirty="0">
                <a:solidFill>
                  <a:prstClr val="black">
                    <a:tint val="75000"/>
                  </a:prstClr>
                </a:solidFill>
                <a:latin typeface="Calibri" panose="020F0502020204030204" pitchFamily="34" charset="0"/>
                <a:cs typeface="Calibri" panose="020F0502020204030204" pitchFamily="34" charset="0"/>
              </a:rPr>
              <a:t>, IEEE Press &amp; Wiley, 2022</a:t>
            </a:r>
          </a:p>
        </p:txBody>
      </p:sp>
    </p:spTree>
    <p:extLst>
      <p:ext uri="{BB962C8B-B14F-4D97-AF65-F5344CB8AC3E}">
        <p14:creationId xmlns:p14="http://schemas.microsoft.com/office/powerpoint/2010/main" val="2485860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4. Load Characteristics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148784"/>
            <a:ext cx="8229600" cy="2854892"/>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lvl="1" algn="just">
              <a:spcAft>
                <a:spcPts val="60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Clothes washer: about 500 W, dishwasher: about 1.2 kW, clothes dryer: about 4 kW.</a:t>
            </a:r>
          </a:p>
          <a:p>
            <a:pPr algn="just">
              <a:spcAft>
                <a:spcPts val="600"/>
              </a:spcAft>
            </a:pPr>
            <a:r>
              <a:rPr lang="en-US" sz="2400" dirty="0">
                <a:solidFill>
                  <a:srgbClr val="FF0000"/>
                </a:solidFill>
                <a:latin typeface="Calibri" panose="020F0502020204030204" pitchFamily="34" charset="0"/>
                <a:cs typeface="Calibri" panose="020F0502020204030204" pitchFamily="34" charset="0"/>
              </a:rPr>
              <a:t>Trends over years:</a:t>
            </a:r>
          </a:p>
          <a:p>
            <a:pPr lvl="1" algn="just">
              <a:spcAft>
                <a:spcPts val="60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Increase in electronics portion (large flat screen TVs, computers).</a:t>
            </a:r>
          </a:p>
          <a:p>
            <a:pPr lvl="1" algn="just">
              <a:spcAft>
                <a:spcPts val="60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Decrease in lighting portion (proliferation of LED lighting).</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20</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737389" y="6330979"/>
            <a:ext cx="1949411" cy="365125"/>
          </a:xfrm>
        </p:spPr>
        <p:txBody>
          <a:bodyPr/>
          <a:lstStyle/>
          <a:p>
            <a:r>
              <a:rPr lang="en-US" dirty="0" err="1"/>
              <a:t>ECpE</a:t>
            </a:r>
            <a:r>
              <a:rPr lang="en-US" dirty="0"/>
              <a:t> Department</a:t>
            </a:r>
          </a:p>
        </p:txBody>
      </p:sp>
      <p:sp>
        <p:nvSpPr>
          <p:cNvPr id="10" name="Title 1">
            <a:extLst>
              <a:ext uri="{FF2B5EF4-FFF2-40B4-BE49-F238E27FC236}">
                <a16:creationId xmlns:a16="http://schemas.microsoft.com/office/drawing/2014/main" id="{398FD520-F4B4-46A1-A0E9-0E7E03FBA0A8}"/>
              </a:ext>
            </a:extLst>
          </p:cNvPr>
          <p:cNvSpPr txBox="1">
            <a:spLocks/>
          </p:cNvSpPr>
          <p:nvPr/>
        </p:nvSpPr>
        <p:spPr bwMode="auto">
          <a:xfrm>
            <a:off x="457200" y="661845"/>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800" kern="0" dirty="0">
                <a:latin typeface="Calibri" panose="020F0502020204030204" pitchFamily="34" charset="0"/>
                <a:cs typeface="Calibri" panose="020F0502020204030204" pitchFamily="34" charset="0"/>
              </a:rPr>
              <a:t>4.2 Loads in a Modern House</a:t>
            </a:r>
          </a:p>
        </p:txBody>
      </p:sp>
    </p:spTree>
    <p:extLst>
      <p:ext uri="{BB962C8B-B14F-4D97-AF65-F5344CB8AC3E}">
        <p14:creationId xmlns:p14="http://schemas.microsoft.com/office/powerpoint/2010/main" val="2597532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4. Load Characteristics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069408"/>
            <a:ext cx="8229600" cy="526157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600"/>
              </a:spcAft>
              <a:buFont typeface="Arial" panose="020B0604020202020204" pitchFamily="34" charset="0"/>
              <a:buChar char="•"/>
            </a:pPr>
            <a:r>
              <a:rPr lang="en-US" sz="2800" dirty="0">
                <a:solidFill>
                  <a:schemeClr val="tx1"/>
                </a:solidFill>
                <a:latin typeface="Calibri" panose="020F0502020204030204" pitchFamily="34" charset="0"/>
                <a:cs typeface="Calibri" panose="020F0502020204030204" pitchFamily="34" charset="0"/>
              </a:rPr>
              <a:t>Following table illustrates the energy usage in the US homes in 2015. </a:t>
            </a:r>
            <a:r>
              <a:rPr lang="en-US" sz="1800" i="1" dirty="0">
                <a:solidFill>
                  <a:schemeClr val="tx1"/>
                </a:solidFill>
                <a:latin typeface="Calibri" panose="020F0502020204030204" pitchFamily="34" charset="0"/>
                <a:cs typeface="Calibri" panose="020F0502020204030204" pitchFamily="34" charset="0"/>
              </a:rPr>
              <a:t>Source: Data from U.S. Energy Information Administration</a:t>
            </a:r>
          </a:p>
          <a:p>
            <a:pPr marL="0" indent="0" algn="just">
              <a:spcAft>
                <a:spcPts val="600"/>
              </a:spcAft>
              <a:buNone/>
            </a:pPr>
            <a:endParaRPr lang="en-US" sz="1700" i="1"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21</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737389" y="6330979"/>
            <a:ext cx="1949411" cy="365125"/>
          </a:xfrm>
        </p:spPr>
        <p:txBody>
          <a:bodyPr/>
          <a:lstStyle/>
          <a:p>
            <a:r>
              <a:rPr lang="en-US" dirty="0" err="1"/>
              <a:t>ECpE</a:t>
            </a:r>
            <a:r>
              <a:rPr lang="en-US" dirty="0"/>
              <a:t> Department</a:t>
            </a:r>
          </a:p>
        </p:txBody>
      </p:sp>
      <p:sp>
        <p:nvSpPr>
          <p:cNvPr id="10" name="Title 1">
            <a:extLst>
              <a:ext uri="{FF2B5EF4-FFF2-40B4-BE49-F238E27FC236}">
                <a16:creationId xmlns:a16="http://schemas.microsoft.com/office/drawing/2014/main" id="{398FD520-F4B4-46A1-A0E9-0E7E03FBA0A8}"/>
              </a:ext>
            </a:extLst>
          </p:cNvPr>
          <p:cNvSpPr txBox="1">
            <a:spLocks/>
          </p:cNvSpPr>
          <p:nvPr/>
        </p:nvSpPr>
        <p:spPr bwMode="auto">
          <a:xfrm>
            <a:off x="457200" y="661845"/>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4.2 Loads in a Modern House</a:t>
            </a:r>
          </a:p>
        </p:txBody>
      </p:sp>
      <p:pic>
        <p:nvPicPr>
          <p:cNvPr id="4" name="Picture 3">
            <a:extLst>
              <a:ext uri="{FF2B5EF4-FFF2-40B4-BE49-F238E27FC236}">
                <a16:creationId xmlns:a16="http://schemas.microsoft.com/office/drawing/2014/main" id="{68B72850-D228-44FF-ADC4-40B7B6755AC4}"/>
              </a:ext>
            </a:extLst>
          </p:cNvPr>
          <p:cNvPicPr>
            <a:picLocks noChangeAspect="1"/>
          </p:cNvPicPr>
          <p:nvPr/>
        </p:nvPicPr>
        <p:blipFill>
          <a:blip r:embed="rId2"/>
          <a:stretch>
            <a:fillRect/>
          </a:stretch>
        </p:blipFill>
        <p:spPr>
          <a:xfrm>
            <a:off x="1643217" y="2183099"/>
            <a:ext cx="5857565" cy="3287409"/>
          </a:xfrm>
          <a:prstGeom prst="rect">
            <a:avLst/>
          </a:prstGeom>
        </p:spPr>
      </p:pic>
    </p:spTree>
    <p:extLst>
      <p:ext uri="{BB962C8B-B14F-4D97-AF65-F5344CB8AC3E}">
        <p14:creationId xmlns:p14="http://schemas.microsoft.com/office/powerpoint/2010/main" val="85542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4. Load Characteristics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214730"/>
            <a:ext cx="8229600" cy="526157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200"/>
              </a:spcAft>
            </a:pPr>
            <a:r>
              <a:rPr lang="en-US" sz="2400" dirty="0">
                <a:solidFill>
                  <a:srgbClr val="FF0000"/>
                </a:solidFill>
                <a:latin typeface="Calibri" panose="020F0502020204030204" pitchFamily="34" charset="0"/>
                <a:cs typeface="Calibri" panose="020F0502020204030204" pitchFamily="34" charset="0"/>
              </a:rPr>
              <a:t>Instantaneous power: </a:t>
            </a:r>
            <a:r>
              <a:rPr lang="en-US" sz="2400" dirty="0">
                <a:solidFill>
                  <a:schemeClr val="tx1"/>
                </a:solidFill>
                <a:latin typeface="Calibri" panose="020F0502020204030204" pitchFamily="34" charset="0"/>
                <a:cs typeface="Calibri" panose="020F0502020204030204" pitchFamily="34" charset="0"/>
              </a:rPr>
              <a:t>Voltage × current, </a:t>
            </a:r>
            <a:r>
              <a:rPr lang="en-US" sz="2400" dirty="0">
                <a:solidFill>
                  <a:srgbClr val="FF0000"/>
                </a:solidFill>
                <a:latin typeface="Calibri" panose="020F0502020204030204" pitchFamily="34" charset="0"/>
                <a:cs typeface="Calibri" panose="020F0502020204030204" pitchFamily="34" charset="0"/>
              </a:rPr>
              <a:t>not useful for planning </a:t>
            </a:r>
            <a:r>
              <a:rPr lang="en-US" sz="2400" dirty="0">
                <a:solidFill>
                  <a:schemeClr val="tx1"/>
                </a:solidFill>
                <a:latin typeface="Calibri" panose="020F0502020204030204" pitchFamily="34" charset="0"/>
                <a:cs typeface="Calibri" panose="020F0502020204030204" pitchFamily="34" charset="0"/>
              </a:rPr>
              <a:t>due to large fluctuations.</a:t>
            </a:r>
          </a:p>
          <a:p>
            <a:pPr algn="just">
              <a:spcAft>
                <a:spcPts val="1200"/>
              </a:spcAft>
            </a:pPr>
            <a:r>
              <a:rPr lang="en-US" sz="2400" dirty="0">
                <a:solidFill>
                  <a:srgbClr val="FF0000"/>
                </a:solidFill>
                <a:latin typeface="Calibri" panose="020F0502020204030204" pitchFamily="34" charset="0"/>
                <a:cs typeface="Calibri" panose="020F0502020204030204" pitchFamily="34" charset="0"/>
              </a:rPr>
              <a:t>Demand (in kW): </a:t>
            </a:r>
            <a:r>
              <a:rPr lang="en-US" sz="2400" dirty="0">
                <a:solidFill>
                  <a:schemeClr val="tx1"/>
                </a:solidFill>
                <a:latin typeface="Calibri" panose="020F0502020204030204" pitchFamily="34" charset="0"/>
                <a:cs typeface="Calibri" panose="020F0502020204030204" pitchFamily="34" charset="0"/>
              </a:rPr>
              <a:t>Average power over selected time period, used for planning.</a:t>
            </a:r>
          </a:p>
          <a:p>
            <a:pPr algn="just">
              <a:spcAft>
                <a:spcPts val="1200"/>
              </a:spcAft>
            </a:pPr>
            <a:r>
              <a:rPr lang="en-US" sz="2400" dirty="0">
                <a:solidFill>
                  <a:schemeClr val="tx1"/>
                </a:solidFill>
                <a:latin typeface="Calibri" panose="020F0502020204030204" pitchFamily="34" charset="0"/>
                <a:cs typeface="Calibri" panose="020F0502020204030204" pitchFamily="34" charset="0"/>
              </a:rPr>
              <a:t>Typical utility time periods: 1 min, 5 min, 15 min, 30 min, 1 hour.</a:t>
            </a:r>
          </a:p>
          <a:p>
            <a:pPr algn="just">
              <a:spcAft>
                <a:spcPts val="1200"/>
              </a:spcAft>
            </a:pPr>
            <a:r>
              <a:rPr lang="en-US" sz="2400" dirty="0">
                <a:solidFill>
                  <a:srgbClr val="FF0000"/>
                </a:solidFill>
                <a:latin typeface="Calibri" panose="020F0502020204030204" pitchFamily="34" charset="0"/>
                <a:cs typeface="Calibri" panose="020F0502020204030204" pitchFamily="34" charset="0"/>
              </a:rPr>
              <a:t>Calculate demand: </a:t>
            </a:r>
            <a:r>
              <a:rPr lang="en-US" sz="2400" dirty="0">
                <a:solidFill>
                  <a:schemeClr val="tx1"/>
                </a:solidFill>
                <a:latin typeface="Calibri" panose="020F0502020204030204" pitchFamily="34" charset="0"/>
                <a:cs typeface="Calibri" panose="020F0502020204030204" pitchFamily="34" charset="0"/>
              </a:rPr>
              <a:t>Energy consumed (kWh) divided by time period (hours).</a:t>
            </a:r>
          </a:p>
          <a:p>
            <a:pPr algn="just">
              <a:spcAft>
                <a:spcPts val="1200"/>
              </a:spcAft>
            </a:pPr>
            <a:r>
              <a:rPr lang="en-US" sz="2400" dirty="0">
                <a:solidFill>
                  <a:srgbClr val="FF0000"/>
                </a:solidFill>
                <a:latin typeface="Calibri" panose="020F0502020204030204" pitchFamily="34" charset="0"/>
                <a:cs typeface="Calibri" panose="020F0502020204030204" pitchFamily="34" charset="0"/>
              </a:rPr>
              <a:t>Example: </a:t>
            </a:r>
            <a:r>
              <a:rPr lang="en-US" sz="2400" dirty="0">
                <a:solidFill>
                  <a:schemeClr val="tx1"/>
                </a:solidFill>
                <a:latin typeface="Calibri" panose="020F0502020204030204" pitchFamily="34" charset="0"/>
                <a:cs typeface="Calibri" panose="020F0502020204030204" pitchFamily="34" charset="0"/>
              </a:rPr>
              <a:t>Load consumes 2 kWh in 15 min (0.25 h), demand = 2/0.25 = 8 kW.</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22</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81291" y="6330979"/>
            <a:ext cx="2005509" cy="365125"/>
          </a:xfrm>
        </p:spPr>
        <p:txBody>
          <a:bodyPr/>
          <a:lstStyle/>
          <a:p>
            <a:r>
              <a:rPr lang="en-US" dirty="0" err="1"/>
              <a:t>ECpE</a:t>
            </a:r>
            <a:r>
              <a:rPr lang="en-US" dirty="0"/>
              <a:t> Department</a:t>
            </a:r>
          </a:p>
        </p:txBody>
      </p:sp>
      <p:sp>
        <p:nvSpPr>
          <p:cNvPr id="10" name="Title 1">
            <a:extLst>
              <a:ext uri="{FF2B5EF4-FFF2-40B4-BE49-F238E27FC236}">
                <a16:creationId xmlns:a16="http://schemas.microsoft.com/office/drawing/2014/main" id="{398FD520-F4B4-46A1-A0E9-0E7E03FBA0A8}"/>
              </a:ext>
            </a:extLst>
          </p:cNvPr>
          <p:cNvSpPr txBox="1">
            <a:spLocks/>
          </p:cNvSpPr>
          <p:nvPr/>
        </p:nvSpPr>
        <p:spPr bwMode="auto">
          <a:xfrm>
            <a:off x="499880" y="80966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800" kern="0" dirty="0">
                <a:latin typeface="Calibri" panose="020F0502020204030204" pitchFamily="34" charset="0"/>
                <a:cs typeface="Calibri" panose="020F0502020204030204" pitchFamily="34" charset="0"/>
              </a:rPr>
              <a:t>4.3 Time Aggregation</a:t>
            </a:r>
          </a:p>
        </p:txBody>
      </p:sp>
    </p:spTree>
    <p:extLst>
      <p:ext uri="{BB962C8B-B14F-4D97-AF65-F5344CB8AC3E}">
        <p14:creationId xmlns:p14="http://schemas.microsoft.com/office/powerpoint/2010/main" val="1277165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4. Load Characteristics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214730"/>
            <a:ext cx="8229600" cy="526157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200"/>
              </a:spcAft>
            </a:pPr>
            <a:r>
              <a:rPr lang="en-US" sz="2400" dirty="0">
                <a:solidFill>
                  <a:srgbClr val="FF0000"/>
                </a:solidFill>
                <a:latin typeface="Calibri" panose="020F0502020204030204" pitchFamily="34" charset="0"/>
                <a:cs typeface="Calibri" panose="020F0502020204030204" pitchFamily="34" charset="0"/>
              </a:rPr>
              <a:t>Another example: </a:t>
            </a:r>
            <a:r>
              <a:rPr lang="en-US" sz="2400" dirty="0">
                <a:solidFill>
                  <a:schemeClr val="tx1"/>
                </a:solidFill>
                <a:latin typeface="Calibri" panose="020F0502020204030204" pitchFamily="34" charset="0"/>
                <a:cs typeface="Calibri" panose="020F0502020204030204" pitchFamily="34" charset="0"/>
              </a:rPr>
              <a:t>Load consumes 7.5 kWh in 1 hour, demand = 7.5/1 = 7.5 kW.</a:t>
            </a:r>
          </a:p>
          <a:p>
            <a:pPr algn="just">
              <a:spcAft>
                <a:spcPts val="1200"/>
              </a:spcAft>
            </a:pPr>
            <a:r>
              <a:rPr lang="en-US" sz="2400" dirty="0">
                <a:solidFill>
                  <a:schemeClr val="tx1"/>
                </a:solidFill>
                <a:latin typeface="Calibri" panose="020F0502020204030204" pitchFamily="34" charset="0"/>
                <a:cs typeface="Calibri" panose="020F0502020204030204" pitchFamily="34" charset="0"/>
              </a:rPr>
              <a:t>Reported demand at a given time is average load for the previous time period.</a:t>
            </a:r>
          </a:p>
          <a:p>
            <a:pPr algn="just">
              <a:spcAft>
                <a:spcPts val="1200"/>
              </a:spcAft>
            </a:pPr>
            <a:r>
              <a:rPr lang="en-US" sz="2400" dirty="0">
                <a:solidFill>
                  <a:srgbClr val="FF0000"/>
                </a:solidFill>
                <a:latin typeface="Calibri" panose="020F0502020204030204" pitchFamily="34" charset="0"/>
                <a:cs typeface="Calibri" panose="020F0502020204030204" pitchFamily="34" charset="0"/>
              </a:rPr>
              <a:t>Example: </a:t>
            </a:r>
            <a:r>
              <a:rPr lang="en-US" sz="2400" dirty="0">
                <a:solidFill>
                  <a:schemeClr val="tx1"/>
                </a:solidFill>
                <a:latin typeface="Calibri" panose="020F0502020204030204" pitchFamily="34" charset="0"/>
                <a:cs typeface="Calibri" panose="020F0502020204030204" pitchFamily="34" charset="0"/>
              </a:rPr>
              <a:t>Demand reported at 2:00 a.m. (one-hour basis) is average load between 1:00 a.m. and 2:00 a.m.</a:t>
            </a:r>
          </a:p>
          <a:p>
            <a:pPr algn="just">
              <a:spcAft>
                <a:spcPts val="1200"/>
              </a:spcAft>
            </a:pPr>
            <a:r>
              <a:rPr lang="en-US" sz="2400" dirty="0">
                <a:solidFill>
                  <a:srgbClr val="FF0000"/>
                </a:solidFill>
                <a:latin typeface="Calibri" panose="020F0502020204030204" pitchFamily="34" charset="0"/>
                <a:cs typeface="Calibri" panose="020F0502020204030204" pitchFamily="34" charset="0"/>
              </a:rPr>
              <a:t>For 15-minute reporting: </a:t>
            </a:r>
            <a:r>
              <a:rPr lang="en-US" sz="2400" dirty="0">
                <a:solidFill>
                  <a:schemeClr val="tx1"/>
                </a:solidFill>
                <a:latin typeface="Calibri" panose="020F0502020204030204" pitchFamily="34" charset="0"/>
                <a:cs typeface="Calibri" panose="020F0502020204030204" pitchFamily="34" charset="0"/>
              </a:rPr>
              <a:t>Reported value at 2:00 a.m. is average load between 1:45 a.m. and 2:00 a.m.</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23</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81291" y="6330979"/>
            <a:ext cx="2005509" cy="365125"/>
          </a:xfrm>
        </p:spPr>
        <p:txBody>
          <a:bodyPr/>
          <a:lstStyle/>
          <a:p>
            <a:r>
              <a:rPr lang="en-US" dirty="0" err="1"/>
              <a:t>ECpE</a:t>
            </a:r>
            <a:r>
              <a:rPr lang="en-US" dirty="0"/>
              <a:t> Department</a:t>
            </a:r>
          </a:p>
        </p:txBody>
      </p:sp>
      <p:sp>
        <p:nvSpPr>
          <p:cNvPr id="10" name="Title 1">
            <a:extLst>
              <a:ext uri="{FF2B5EF4-FFF2-40B4-BE49-F238E27FC236}">
                <a16:creationId xmlns:a16="http://schemas.microsoft.com/office/drawing/2014/main" id="{398FD520-F4B4-46A1-A0E9-0E7E03FBA0A8}"/>
              </a:ext>
            </a:extLst>
          </p:cNvPr>
          <p:cNvSpPr txBox="1">
            <a:spLocks/>
          </p:cNvSpPr>
          <p:nvPr/>
        </p:nvSpPr>
        <p:spPr bwMode="auto">
          <a:xfrm>
            <a:off x="499880" y="80966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800" kern="0" dirty="0">
                <a:latin typeface="Calibri" panose="020F0502020204030204" pitchFamily="34" charset="0"/>
                <a:cs typeface="Calibri" panose="020F0502020204030204" pitchFamily="34" charset="0"/>
              </a:rPr>
              <a:t>4.3 Time Aggregation</a:t>
            </a:r>
          </a:p>
        </p:txBody>
      </p:sp>
    </p:spTree>
    <p:extLst>
      <p:ext uri="{BB962C8B-B14F-4D97-AF65-F5344CB8AC3E}">
        <p14:creationId xmlns:p14="http://schemas.microsoft.com/office/powerpoint/2010/main" val="3023772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4. Load Characteristics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069409"/>
            <a:ext cx="8553450" cy="1502342"/>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Bef>
                <a:spcPts val="400"/>
              </a:spcBef>
              <a:spcAft>
                <a:spcPts val="600"/>
              </a:spcAft>
            </a:pPr>
            <a:r>
              <a:rPr lang="en-US" sz="2400" dirty="0">
                <a:solidFill>
                  <a:schemeClr val="tx1"/>
                </a:solidFill>
                <a:latin typeface="Calibri" panose="020F0502020204030204" pitchFamily="34" charset="0"/>
                <a:cs typeface="Calibri" panose="020F0502020204030204" pitchFamily="34" charset="0"/>
              </a:rPr>
              <a:t>Single-house demand characteristics within a short time period (Figure: a) show significant fluctuations.</a:t>
            </a:r>
          </a:p>
          <a:p>
            <a:pPr algn="just">
              <a:spcBef>
                <a:spcPts val="400"/>
              </a:spcBef>
              <a:spcAft>
                <a:spcPts val="600"/>
              </a:spcAft>
            </a:pPr>
            <a:r>
              <a:rPr lang="en-US" sz="2400" dirty="0">
                <a:solidFill>
                  <a:schemeClr val="tx1"/>
                </a:solidFill>
                <a:latin typeface="Calibri" panose="020F0502020204030204" pitchFamily="34" charset="0"/>
                <a:cs typeface="Calibri" panose="020F0502020204030204" pitchFamily="34" charset="0"/>
              </a:rPr>
              <a:t>Fluctuations result from random switching of loads: automatic or by occupants.</a:t>
            </a:r>
          </a:p>
          <a:p>
            <a:pPr algn="just">
              <a:spcBef>
                <a:spcPts val="400"/>
              </a:spcBef>
              <a:spcAft>
                <a:spcPts val="600"/>
              </a:spcAft>
            </a:pPr>
            <a:r>
              <a:rPr lang="en-US" sz="2400" dirty="0">
                <a:solidFill>
                  <a:schemeClr val="tx1"/>
                </a:solidFill>
                <a:latin typeface="Calibri" panose="020F0502020204030204" pitchFamily="34" charset="0"/>
                <a:cs typeface="Calibri" panose="020F0502020204030204" pitchFamily="34" charset="0"/>
              </a:rPr>
              <a:t>Automatic switches: AC, central heating, refrigerators, water heaters.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24</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75681" y="6330979"/>
            <a:ext cx="2011119" cy="365125"/>
          </a:xfrm>
        </p:spPr>
        <p:txBody>
          <a:bodyPr/>
          <a:lstStyle/>
          <a:p>
            <a:r>
              <a:rPr lang="en-US" dirty="0" err="1"/>
              <a:t>ECpE</a:t>
            </a:r>
            <a:r>
              <a:rPr lang="en-US" dirty="0"/>
              <a:t> Department</a:t>
            </a:r>
          </a:p>
        </p:txBody>
      </p:sp>
      <p:sp>
        <p:nvSpPr>
          <p:cNvPr id="10" name="Title 1">
            <a:extLst>
              <a:ext uri="{FF2B5EF4-FFF2-40B4-BE49-F238E27FC236}">
                <a16:creationId xmlns:a16="http://schemas.microsoft.com/office/drawing/2014/main" id="{398FD520-F4B4-46A1-A0E9-0E7E03FBA0A8}"/>
              </a:ext>
            </a:extLst>
          </p:cNvPr>
          <p:cNvSpPr txBox="1">
            <a:spLocks/>
          </p:cNvSpPr>
          <p:nvPr/>
        </p:nvSpPr>
        <p:spPr bwMode="auto">
          <a:xfrm>
            <a:off x="457200" y="70679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400" kern="0" dirty="0">
                <a:latin typeface="Calibri" panose="020F0502020204030204" pitchFamily="34" charset="0"/>
                <a:cs typeface="Calibri" panose="020F0502020204030204" pitchFamily="34" charset="0"/>
              </a:rPr>
              <a:t>4.3 Time Aggregation</a:t>
            </a:r>
          </a:p>
        </p:txBody>
      </p:sp>
      <p:pic>
        <p:nvPicPr>
          <p:cNvPr id="4" name="Picture 3">
            <a:extLst>
              <a:ext uri="{FF2B5EF4-FFF2-40B4-BE49-F238E27FC236}">
                <a16:creationId xmlns:a16="http://schemas.microsoft.com/office/drawing/2014/main" id="{058695E5-9976-4FD3-82F6-FB9F8E0AFE2F}"/>
              </a:ext>
            </a:extLst>
          </p:cNvPr>
          <p:cNvPicPr>
            <a:picLocks noChangeAspect="1"/>
          </p:cNvPicPr>
          <p:nvPr/>
        </p:nvPicPr>
        <p:blipFill>
          <a:blip r:embed="rId2"/>
          <a:stretch>
            <a:fillRect/>
          </a:stretch>
        </p:blipFill>
        <p:spPr>
          <a:xfrm>
            <a:off x="3105150" y="3618103"/>
            <a:ext cx="3105937" cy="2096901"/>
          </a:xfrm>
          <a:prstGeom prst="rect">
            <a:avLst/>
          </a:prstGeom>
        </p:spPr>
      </p:pic>
      <p:sp>
        <p:nvSpPr>
          <p:cNvPr id="9" name="TextBox 8">
            <a:extLst>
              <a:ext uri="{FF2B5EF4-FFF2-40B4-BE49-F238E27FC236}">
                <a16:creationId xmlns:a16="http://schemas.microsoft.com/office/drawing/2014/main" id="{AD88B1E0-78F0-490E-A5BF-E63EED96B966}"/>
              </a:ext>
            </a:extLst>
          </p:cNvPr>
          <p:cNvSpPr txBox="1"/>
          <p:nvPr/>
        </p:nvSpPr>
        <p:spPr>
          <a:xfrm>
            <a:off x="2889044" y="5715004"/>
            <a:ext cx="3538148"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Fig. a: Demand of a house on 15‐minute basis.</a:t>
            </a:r>
          </a:p>
        </p:txBody>
      </p:sp>
    </p:spTree>
    <p:extLst>
      <p:ext uri="{BB962C8B-B14F-4D97-AF65-F5344CB8AC3E}">
        <p14:creationId xmlns:p14="http://schemas.microsoft.com/office/powerpoint/2010/main" val="2371766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4. Load Characteristics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181174"/>
            <a:ext cx="8456394" cy="2241573"/>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Bef>
                <a:spcPts val="400"/>
              </a:spcBef>
              <a:spcAft>
                <a:spcPts val="600"/>
              </a:spcAft>
            </a:pPr>
            <a:r>
              <a:rPr lang="en-US" sz="2400" dirty="0">
                <a:solidFill>
                  <a:schemeClr val="tx1"/>
                </a:solidFill>
                <a:latin typeface="Calibri" panose="020F0502020204030204" pitchFamily="34" charset="0"/>
                <a:cs typeface="Calibri" panose="020F0502020204030204" pitchFamily="34" charset="0"/>
              </a:rPr>
              <a:t>Occupant-controlled switches: lighting, cooking appliances, washer, dryer, computers, entertainment loads.</a:t>
            </a:r>
          </a:p>
          <a:p>
            <a:pPr algn="just">
              <a:spcBef>
                <a:spcPts val="400"/>
              </a:spcBef>
              <a:spcAft>
                <a:spcPts val="600"/>
              </a:spcAft>
            </a:pPr>
            <a:r>
              <a:rPr lang="en-US" sz="2400" dirty="0">
                <a:solidFill>
                  <a:schemeClr val="tx1"/>
                </a:solidFill>
                <a:latin typeface="Calibri" panose="020F0502020204030204" pitchFamily="34" charset="0"/>
                <a:cs typeface="Calibri" panose="020F0502020204030204" pitchFamily="34" charset="0"/>
              </a:rPr>
              <a:t>Loads may vary in power consumption even when on.</a:t>
            </a:r>
          </a:p>
          <a:p>
            <a:pPr algn="just">
              <a:spcBef>
                <a:spcPts val="400"/>
              </a:spcBef>
              <a:spcAft>
                <a:spcPts val="600"/>
              </a:spcAft>
            </a:pPr>
            <a:r>
              <a:rPr lang="en-US" sz="2400" dirty="0">
                <a:solidFill>
                  <a:schemeClr val="tx1"/>
                </a:solidFill>
                <a:latin typeface="Calibri" panose="020F0502020204030204" pitchFamily="34" charset="0"/>
                <a:cs typeface="Calibri" panose="020F0502020204030204" pitchFamily="34" charset="0"/>
              </a:rPr>
              <a:t>Load demand smoothens with longer time periods, such as the load demand characteristics on 30-minute basis (Figure: b).</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25</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75681" y="6330979"/>
            <a:ext cx="2011119" cy="365125"/>
          </a:xfrm>
        </p:spPr>
        <p:txBody>
          <a:bodyPr/>
          <a:lstStyle/>
          <a:p>
            <a:r>
              <a:rPr lang="en-US" dirty="0" err="1"/>
              <a:t>ECpE</a:t>
            </a:r>
            <a:r>
              <a:rPr lang="en-US" dirty="0"/>
              <a:t> Department</a:t>
            </a:r>
          </a:p>
        </p:txBody>
      </p:sp>
      <p:sp>
        <p:nvSpPr>
          <p:cNvPr id="10" name="Title 1">
            <a:extLst>
              <a:ext uri="{FF2B5EF4-FFF2-40B4-BE49-F238E27FC236}">
                <a16:creationId xmlns:a16="http://schemas.microsoft.com/office/drawing/2014/main" id="{398FD520-F4B4-46A1-A0E9-0E7E03FBA0A8}"/>
              </a:ext>
            </a:extLst>
          </p:cNvPr>
          <p:cNvSpPr txBox="1">
            <a:spLocks/>
          </p:cNvSpPr>
          <p:nvPr/>
        </p:nvSpPr>
        <p:spPr bwMode="auto">
          <a:xfrm>
            <a:off x="457200" y="70679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400" kern="0" dirty="0">
                <a:latin typeface="Calibri" panose="020F0502020204030204" pitchFamily="34" charset="0"/>
                <a:cs typeface="Calibri" panose="020F0502020204030204" pitchFamily="34" charset="0"/>
              </a:rPr>
              <a:t>4.3 Time Aggregation</a:t>
            </a:r>
          </a:p>
        </p:txBody>
      </p:sp>
      <p:pic>
        <p:nvPicPr>
          <p:cNvPr id="6" name="Picture 5">
            <a:extLst>
              <a:ext uri="{FF2B5EF4-FFF2-40B4-BE49-F238E27FC236}">
                <a16:creationId xmlns:a16="http://schemas.microsoft.com/office/drawing/2014/main" id="{F344E3D1-5D9B-4A50-A702-57373E367ED4}"/>
              </a:ext>
            </a:extLst>
          </p:cNvPr>
          <p:cNvPicPr>
            <a:picLocks noChangeAspect="1"/>
          </p:cNvPicPr>
          <p:nvPr/>
        </p:nvPicPr>
        <p:blipFill>
          <a:blip r:embed="rId2"/>
          <a:stretch>
            <a:fillRect/>
          </a:stretch>
        </p:blipFill>
        <p:spPr>
          <a:xfrm>
            <a:off x="2842828" y="3361336"/>
            <a:ext cx="3685138" cy="2472427"/>
          </a:xfrm>
          <a:prstGeom prst="rect">
            <a:avLst/>
          </a:prstGeom>
        </p:spPr>
      </p:pic>
      <p:sp>
        <p:nvSpPr>
          <p:cNvPr id="11" name="TextBox 10">
            <a:extLst>
              <a:ext uri="{FF2B5EF4-FFF2-40B4-BE49-F238E27FC236}">
                <a16:creationId xmlns:a16="http://schemas.microsoft.com/office/drawing/2014/main" id="{B358CFC0-2FAC-487C-AC7E-A69232D96824}"/>
              </a:ext>
            </a:extLst>
          </p:cNvPr>
          <p:cNvSpPr txBox="1"/>
          <p:nvPr/>
        </p:nvSpPr>
        <p:spPr>
          <a:xfrm>
            <a:off x="3083031" y="5772352"/>
            <a:ext cx="3592650"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Fig. b: Demand of a house on 30‐minute basis.</a:t>
            </a:r>
          </a:p>
        </p:txBody>
      </p:sp>
    </p:spTree>
    <p:extLst>
      <p:ext uri="{BB962C8B-B14F-4D97-AF65-F5344CB8AC3E}">
        <p14:creationId xmlns:p14="http://schemas.microsoft.com/office/powerpoint/2010/main" val="2016832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4. Load Characteristics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181174"/>
            <a:ext cx="8469086" cy="1724259"/>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Bef>
                <a:spcPts val="0"/>
              </a:spcBef>
              <a:spcAft>
                <a:spcPts val="600"/>
              </a:spcAft>
            </a:pPr>
            <a:r>
              <a:rPr lang="en-US" sz="2400" dirty="0">
                <a:solidFill>
                  <a:schemeClr val="tx1"/>
                </a:solidFill>
                <a:latin typeface="Calibri" panose="020F0502020204030204" pitchFamily="34" charset="0"/>
                <a:cs typeface="Calibri" panose="020F0502020204030204" pitchFamily="34" charset="0"/>
              </a:rPr>
              <a:t>Load demand characteristics on 1-hour basis (Figure: c).</a:t>
            </a:r>
          </a:p>
          <a:p>
            <a:pPr algn="just">
              <a:spcBef>
                <a:spcPts val="0"/>
              </a:spcBef>
              <a:spcAft>
                <a:spcPts val="600"/>
              </a:spcAft>
            </a:pPr>
            <a:r>
              <a:rPr lang="en-US" sz="2400" dirty="0">
                <a:solidFill>
                  <a:schemeClr val="tx1"/>
                </a:solidFill>
                <a:latin typeface="Calibri" panose="020F0502020204030204" pitchFamily="34" charset="0"/>
                <a:cs typeface="Calibri" panose="020F0502020204030204" pitchFamily="34" charset="0"/>
              </a:rPr>
              <a:t>Time interval larger than 1 hour is not used to determine the load demand characteristics of the for planning purposes.</a:t>
            </a:r>
          </a:p>
          <a:p>
            <a:pPr algn="just">
              <a:spcBef>
                <a:spcPts val="0"/>
              </a:spcBef>
              <a:spcAft>
                <a:spcPts val="600"/>
              </a:spcAft>
            </a:pPr>
            <a:r>
              <a:rPr lang="en-US" sz="2400" dirty="0">
                <a:solidFill>
                  <a:schemeClr val="tx1"/>
                </a:solidFill>
                <a:latin typeface="Calibri" panose="020F0502020204030204" pitchFamily="34" charset="0"/>
                <a:cs typeface="Calibri" panose="020F0502020204030204" pitchFamily="34" charset="0"/>
              </a:rPr>
              <a:t>Notice that time aggregation reduces peak load demand value.</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26</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709340" y="6330979"/>
            <a:ext cx="1977460" cy="365125"/>
          </a:xfrm>
        </p:spPr>
        <p:txBody>
          <a:bodyPr/>
          <a:lstStyle/>
          <a:p>
            <a:r>
              <a:rPr lang="en-US" dirty="0" err="1"/>
              <a:t>ECpE</a:t>
            </a:r>
            <a:r>
              <a:rPr lang="en-US" dirty="0"/>
              <a:t> Department</a:t>
            </a:r>
          </a:p>
        </p:txBody>
      </p:sp>
      <p:sp>
        <p:nvSpPr>
          <p:cNvPr id="10" name="Title 1">
            <a:extLst>
              <a:ext uri="{FF2B5EF4-FFF2-40B4-BE49-F238E27FC236}">
                <a16:creationId xmlns:a16="http://schemas.microsoft.com/office/drawing/2014/main" id="{398FD520-F4B4-46A1-A0E9-0E7E03FBA0A8}"/>
              </a:ext>
            </a:extLst>
          </p:cNvPr>
          <p:cNvSpPr txBox="1">
            <a:spLocks/>
          </p:cNvSpPr>
          <p:nvPr/>
        </p:nvSpPr>
        <p:spPr bwMode="auto">
          <a:xfrm>
            <a:off x="499880" y="80966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400" kern="0" dirty="0">
                <a:latin typeface="Calibri" panose="020F0502020204030204" pitchFamily="34" charset="0"/>
                <a:cs typeface="Calibri" panose="020F0502020204030204" pitchFamily="34" charset="0"/>
              </a:rPr>
              <a:t>4.3 Time Aggregation</a:t>
            </a:r>
          </a:p>
        </p:txBody>
      </p:sp>
      <p:pic>
        <p:nvPicPr>
          <p:cNvPr id="4" name="Picture 3">
            <a:extLst>
              <a:ext uri="{FF2B5EF4-FFF2-40B4-BE49-F238E27FC236}">
                <a16:creationId xmlns:a16="http://schemas.microsoft.com/office/drawing/2014/main" id="{F4800152-79C1-4994-8A90-1F137F317934}"/>
              </a:ext>
            </a:extLst>
          </p:cNvPr>
          <p:cNvPicPr>
            <a:picLocks noChangeAspect="1"/>
          </p:cNvPicPr>
          <p:nvPr/>
        </p:nvPicPr>
        <p:blipFill>
          <a:blip r:embed="rId2"/>
          <a:stretch>
            <a:fillRect/>
          </a:stretch>
        </p:blipFill>
        <p:spPr>
          <a:xfrm>
            <a:off x="2732714" y="3170499"/>
            <a:ext cx="3678572" cy="2544505"/>
          </a:xfrm>
          <a:prstGeom prst="rect">
            <a:avLst/>
          </a:prstGeom>
        </p:spPr>
      </p:pic>
      <p:sp>
        <p:nvSpPr>
          <p:cNvPr id="8" name="TextBox 7">
            <a:extLst>
              <a:ext uri="{FF2B5EF4-FFF2-40B4-BE49-F238E27FC236}">
                <a16:creationId xmlns:a16="http://schemas.microsoft.com/office/drawing/2014/main" id="{2F06B910-D466-46AA-A8A3-AC9E9DEFA9A0}"/>
              </a:ext>
            </a:extLst>
          </p:cNvPr>
          <p:cNvSpPr txBox="1"/>
          <p:nvPr/>
        </p:nvSpPr>
        <p:spPr>
          <a:xfrm>
            <a:off x="2685713" y="5741575"/>
            <a:ext cx="4012060"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Fig. c: Demand of a house on 15‐minute basis.</a:t>
            </a:r>
          </a:p>
        </p:txBody>
      </p:sp>
    </p:spTree>
    <p:extLst>
      <p:ext uri="{BB962C8B-B14F-4D97-AF65-F5344CB8AC3E}">
        <p14:creationId xmlns:p14="http://schemas.microsoft.com/office/powerpoint/2010/main" val="2804760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TextBox 10"/>
              <p:cNvSpPr txBox="1"/>
              <p:nvPr/>
            </p:nvSpPr>
            <p:spPr>
              <a:xfrm>
                <a:off x="784006" y="2670043"/>
                <a:ext cx="7575985" cy="307777"/>
              </a:xfrm>
              <a:prstGeom prst="rect">
                <a:avLst/>
              </a:prstGeom>
              <a:noFill/>
            </p:spPr>
            <p:txBody>
              <a:bodyPr wrap="none" lIns="0" tIns="0" rIns="0" bIns="0" rtlCol="0">
                <a:spAutoFit/>
              </a:bodyPr>
              <a:lstStyle/>
              <a:p>
                <a:r>
                  <a:rPr lang="en-US" sz="1600" dirty="0">
                    <a:latin typeface="Calibri" panose="020F0502020204030204" pitchFamily="34" charset="0"/>
                    <a:cs typeface="Calibri" panose="020F0502020204030204" pitchFamily="34" charset="0"/>
                  </a:rPr>
                  <a:t>M</a:t>
                </a:r>
                <a14:m>
                  <m:oMath xmlns:m="http://schemas.openxmlformats.org/officeDocument/2006/math">
                    <m:r>
                      <m:rPr>
                        <m:sty m:val="p"/>
                      </m:rPr>
                      <a:rPr lang="en-US" sz="2000" b="0" i="0" smtClean="0">
                        <a:latin typeface="Cambria Math" panose="02040503050406030204" pitchFamily="18" charset="0"/>
                      </a:rPr>
                      <m:t>ax</m:t>
                    </m:r>
                    <m:r>
                      <a:rPr lang="en-US" sz="2000" b="0" i="0" smtClean="0">
                        <a:latin typeface="Cambria Math" panose="02040503050406030204" pitchFamily="18" charset="0"/>
                      </a:rPr>
                      <m:t>_</m:t>
                    </m:r>
                    <m:r>
                      <m:rPr>
                        <m:sty m:val="p"/>
                      </m:rPr>
                      <a:rPr lang="en-US" sz="2000" b="0" i="0" smtClean="0">
                        <a:latin typeface="Cambria Math" panose="02040503050406030204" pitchFamily="18" charset="0"/>
                      </a:rPr>
                      <m:t>noncoincident</m:t>
                    </m:r>
                    <m:r>
                      <a:rPr lang="en-US" sz="2000" b="0" i="0" smtClean="0">
                        <a:latin typeface="Cambria Math" panose="02040503050406030204" pitchFamily="18" charset="0"/>
                      </a:rPr>
                      <m:t>_</m:t>
                    </m:r>
                    <m:r>
                      <m:rPr>
                        <m:sty m:val="p"/>
                      </m:rPr>
                      <a:rPr lang="en-US" sz="2000" b="0" i="0" smtClean="0">
                        <a:latin typeface="Cambria Math" panose="02040503050406030204" pitchFamily="18" charset="0"/>
                      </a:rPr>
                      <m:t>demand</m:t>
                    </m:r>
                    <m:r>
                      <a:rPr lang="en-US" sz="2000" b="0" i="0" smtClean="0">
                        <a:latin typeface="Cambria Math" panose="02040503050406030204" pitchFamily="18" charset="0"/>
                      </a:rPr>
                      <m:t>=6.18+6.82+4.94+7.05=24.98</m:t>
                    </m:r>
                    <m:r>
                      <m:rPr>
                        <m:sty m:val="p"/>
                      </m:rPr>
                      <a:rPr lang="en-US" sz="2000" b="0" i="0" smtClean="0">
                        <a:latin typeface="Cambria Math" panose="02040503050406030204" pitchFamily="18" charset="0"/>
                      </a:rPr>
                      <m:t>kW</m:t>
                    </m:r>
                  </m:oMath>
                </a14:m>
                <a:endParaRPr lang="en-US" sz="1600" dirty="0">
                  <a:latin typeface="Calibri" panose="020F0502020204030204" pitchFamily="34" charset="0"/>
                  <a:cs typeface="Calibri" panose="020F050202020403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784006" y="2670043"/>
                <a:ext cx="7575985" cy="307777"/>
              </a:xfrm>
              <a:prstGeom prst="rect">
                <a:avLst/>
              </a:prstGeom>
              <a:blipFill>
                <a:blip r:embed="rId2"/>
                <a:stretch>
                  <a:fillRect l="-1691" t="-4000" r="-403" b="-36000"/>
                </a:stretch>
              </a:blipFill>
            </p:spPr>
            <p:txBody>
              <a:bodyPr/>
              <a:lstStyle/>
              <a:p>
                <a:r>
                  <a:rPr lang="en-US">
                    <a:noFill/>
                  </a:rPr>
                  <a:t> </a:t>
                </a:r>
              </a:p>
            </p:txBody>
          </p:sp>
        </mc:Fallback>
      </mc:AlternateContent>
      <p:sp>
        <p:nvSpPr>
          <p:cNvPr id="10" name="Rectangle 9"/>
          <p:cNvSpPr/>
          <p:nvPr/>
        </p:nvSpPr>
        <p:spPr>
          <a:xfrm>
            <a:off x="235973" y="885689"/>
            <a:ext cx="8672053" cy="1569660"/>
          </a:xfrm>
          <a:prstGeom prst="rect">
            <a:avLst/>
          </a:prstGeom>
        </p:spPr>
        <p:txBody>
          <a:bodyPr wrap="square">
            <a:spAutoFit/>
          </a:bodyPr>
          <a:lstStyle/>
          <a:p>
            <a:pPr algn="just"/>
            <a:r>
              <a:rPr lang="en-US" dirty="0">
                <a:latin typeface="Calibri" panose="020F0502020204030204" pitchFamily="34" charset="0"/>
                <a:cs typeface="Calibri" panose="020F0502020204030204" pitchFamily="34" charset="0"/>
              </a:rPr>
              <a:t>By definition, diversity factor (DF) is the ratio of the maximum </a:t>
            </a:r>
            <a:r>
              <a:rPr lang="en-US" dirty="0" err="1">
                <a:latin typeface="Calibri" panose="020F0502020204030204" pitchFamily="34" charset="0"/>
                <a:cs typeface="Calibri" panose="020F0502020204030204" pitchFamily="34" charset="0"/>
              </a:rPr>
              <a:t>noncoincident</a:t>
            </a:r>
            <a:r>
              <a:rPr lang="en-US" dirty="0">
                <a:latin typeface="Calibri" panose="020F0502020204030204" pitchFamily="34" charset="0"/>
                <a:cs typeface="Calibri" panose="020F0502020204030204" pitchFamily="34" charset="0"/>
              </a:rPr>
              <a:t> demand of a group of customers to the maximum diversified demand of the group. With reference to the transformer serving four customers, the DF for the four customers would be:</a:t>
            </a:r>
          </a:p>
        </p:txBody>
      </p:sp>
      <p:sp>
        <p:nvSpPr>
          <p:cNvPr id="15" name="Rectangle 14"/>
          <p:cNvSpPr/>
          <p:nvPr/>
        </p:nvSpPr>
        <p:spPr>
          <a:xfrm>
            <a:off x="381000" y="2201"/>
            <a:ext cx="2766655" cy="584775"/>
          </a:xfrm>
          <a:prstGeom prst="rect">
            <a:avLst/>
          </a:prstGeom>
        </p:spPr>
        <p:txBody>
          <a:bodyPr wrap="none">
            <a:spAutoFit/>
          </a:bodyPr>
          <a:lstStyle/>
          <a:p>
            <a:r>
              <a:rPr lang="en-US" sz="3200" dirty="0">
                <a:solidFill>
                  <a:srgbClr val="C8102E"/>
                </a:solidFill>
                <a:latin typeface="Calibri" panose="020F0502020204030204" pitchFamily="34" charset="0"/>
                <a:ea typeface="+mj-ea"/>
                <a:cs typeface="Calibri" panose="020F0502020204030204" pitchFamily="34" charset="0"/>
              </a:rPr>
              <a:t>Diversity Factor</a:t>
            </a:r>
          </a:p>
        </p:txBody>
      </p:sp>
      <mc:AlternateContent xmlns:mc="http://schemas.openxmlformats.org/markup-compatibility/2006" xmlns:a14="http://schemas.microsoft.com/office/drawing/2010/main">
        <mc:Choice Requires="a14">
          <p:sp>
            <p:nvSpPr>
              <p:cNvPr id="14" name="TextBox 13"/>
              <p:cNvSpPr txBox="1"/>
              <p:nvPr/>
            </p:nvSpPr>
            <p:spPr>
              <a:xfrm>
                <a:off x="922782" y="3128436"/>
                <a:ext cx="7603235" cy="601127"/>
              </a:xfrm>
              <a:prstGeom prst="rect">
                <a:avLst/>
              </a:prstGeom>
              <a:noFill/>
            </p:spPr>
            <p:txBody>
              <a:bodyPr wrap="none" lIns="0" tIns="0" rIns="0" bIns="0" rtlCol="0">
                <a:spAutoFit/>
              </a:bodyPr>
              <a:lstStyle/>
              <a:p>
                <a:r>
                  <a:rPr lang="en-US" dirty="0">
                    <a:latin typeface="Calibri" panose="020F0502020204030204" pitchFamily="34" charset="0"/>
                    <a:cs typeface="Calibri" panose="020F0502020204030204" pitchFamily="34" charset="0"/>
                  </a:rPr>
                  <a:t>Diversity_f</a:t>
                </a:r>
                <a14:m>
                  <m:oMath xmlns:m="http://schemas.openxmlformats.org/officeDocument/2006/math">
                    <m:r>
                      <m:rPr>
                        <m:sty m:val="p"/>
                      </m:rPr>
                      <a:rPr lang="en-US" b="0" i="0" smtClean="0">
                        <a:latin typeface="Cambria Math" panose="02040503050406030204" pitchFamily="18" charset="0"/>
                      </a:rPr>
                      <m:t>actor</m:t>
                    </m:r>
                    <m:r>
                      <a:rPr lang="en-US" b="0" i="0" smtClean="0">
                        <a:latin typeface="Cambria Math" panose="02040503050406030204" pitchFamily="18" charset="0"/>
                      </a:rPr>
                      <m:t>=</m:t>
                    </m:r>
                    <m:f>
                      <m:fPr>
                        <m:ctrlPr>
                          <a:rPr lang="en-US" b="0" i="1" smtClean="0">
                            <a:latin typeface="Cambria Math" panose="02040503050406030204" pitchFamily="18" charset="0"/>
                          </a:rPr>
                        </m:ctrlPr>
                      </m:fPr>
                      <m:num>
                        <m:r>
                          <m:rPr>
                            <m:nor/>
                          </m:rPr>
                          <a:rPr lang="en-US" dirty="0">
                            <a:latin typeface="Calibri" panose="020F0502020204030204" pitchFamily="34" charset="0"/>
                            <a:cs typeface="Calibri" panose="020F0502020204030204" pitchFamily="34" charset="0"/>
                          </a:rPr>
                          <m:t>M</m:t>
                        </m:r>
                        <m:r>
                          <m:rPr>
                            <m:sty m:val="p"/>
                          </m:rPr>
                          <a:rPr lang="en-US" i="0">
                            <a:latin typeface="Cambria Math" panose="02040503050406030204" pitchFamily="18" charset="0"/>
                          </a:rPr>
                          <m:t>ax</m:t>
                        </m:r>
                        <m:r>
                          <a:rPr lang="en-US" b="0" i="0" smtClean="0">
                            <a:latin typeface="Cambria Math" panose="02040503050406030204" pitchFamily="18" charset="0"/>
                          </a:rPr>
                          <m:t>.</m:t>
                        </m:r>
                        <m:r>
                          <a:rPr lang="en-US" i="0">
                            <a:latin typeface="Cambria Math" panose="02040503050406030204" pitchFamily="18" charset="0"/>
                          </a:rPr>
                          <m:t>_</m:t>
                        </m:r>
                        <m:r>
                          <m:rPr>
                            <m:sty m:val="p"/>
                          </m:rPr>
                          <a:rPr lang="en-US" i="0">
                            <a:latin typeface="Cambria Math" panose="02040503050406030204" pitchFamily="18" charset="0"/>
                          </a:rPr>
                          <m:t>noncoincident</m:t>
                        </m:r>
                        <m:r>
                          <a:rPr lang="en-US" i="0">
                            <a:latin typeface="Cambria Math" panose="02040503050406030204" pitchFamily="18" charset="0"/>
                          </a:rPr>
                          <m:t>_</m:t>
                        </m:r>
                        <m:r>
                          <m:rPr>
                            <m:sty m:val="p"/>
                          </m:rPr>
                          <a:rPr lang="en-US" i="0">
                            <a:latin typeface="Cambria Math" panose="02040503050406030204" pitchFamily="18" charset="0"/>
                          </a:rPr>
                          <m:t>demand</m:t>
                        </m:r>
                      </m:num>
                      <m:den>
                        <m:r>
                          <m:rPr>
                            <m:nor/>
                          </m:rPr>
                          <a:rPr lang="en-US" dirty="0">
                            <a:latin typeface="Calibri" panose="020F0502020204030204" pitchFamily="34" charset="0"/>
                            <a:cs typeface="Calibri" panose="020F0502020204030204" pitchFamily="34" charset="0"/>
                          </a:rPr>
                          <m:t>M</m:t>
                        </m:r>
                        <m:r>
                          <m:rPr>
                            <m:sty m:val="p"/>
                          </m:rPr>
                          <a:rPr lang="en-US" i="0">
                            <a:latin typeface="Cambria Math" panose="02040503050406030204" pitchFamily="18" charset="0"/>
                          </a:rPr>
                          <m:t>ax</m:t>
                        </m:r>
                        <m:r>
                          <a:rPr lang="en-US" b="0" i="0" smtClean="0">
                            <a:latin typeface="Cambria Math" panose="02040503050406030204" pitchFamily="18" charset="0"/>
                          </a:rPr>
                          <m:t>.</m:t>
                        </m:r>
                        <m:r>
                          <a:rPr lang="en-US" i="0">
                            <a:latin typeface="Cambria Math" panose="02040503050406030204" pitchFamily="18" charset="0"/>
                          </a:rPr>
                          <m:t>_</m:t>
                        </m:r>
                        <m:r>
                          <m:rPr>
                            <m:sty m:val="p"/>
                          </m:rPr>
                          <a:rPr lang="en-US" b="0" i="0" smtClean="0">
                            <a:latin typeface="Cambria Math" panose="02040503050406030204" pitchFamily="18" charset="0"/>
                          </a:rPr>
                          <m:t>diversified</m:t>
                        </m:r>
                        <m:r>
                          <a:rPr lang="en-US" i="0">
                            <a:latin typeface="Cambria Math" panose="02040503050406030204" pitchFamily="18" charset="0"/>
                          </a:rPr>
                          <m:t>_</m:t>
                        </m:r>
                        <m:r>
                          <m:rPr>
                            <m:sty m:val="p"/>
                          </m:rPr>
                          <a:rPr lang="en-US" i="0">
                            <a:latin typeface="Cambria Math" panose="02040503050406030204" pitchFamily="18" charset="0"/>
                          </a:rPr>
                          <m:t>demand</m:t>
                        </m:r>
                      </m:den>
                    </m:f>
                  </m:oMath>
                </a14:m>
                <a:r>
                  <a:rPr lang="en-US" dirty="0">
                    <a:latin typeface="Calibri" panose="020F0502020204030204" pitchFamily="34" charset="0"/>
                    <a:cs typeface="Calibri" panose="020F0502020204030204" pitchFamily="34" charset="0"/>
                  </a:rPr>
                  <a:t>=</a:t>
                </a:r>
                <a14:m>
                  <m:oMath xmlns:m="http://schemas.openxmlformats.org/officeDocument/2006/math">
                    <m:f>
                      <m:fPr>
                        <m:ctrlPr>
                          <a:rPr lang="en-US" i="1" dirty="0" smtClean="0">
                            <a:latin typeface="Cambria Math" panose="02040503050406030204" pitchFamily="18" charset="0"/>
                          </a:rPr>
                        </m:ctrlPr>
                      </m:fPr>
                      <m:num>
                        <m:r>
                          <a:rPr lang="en-US" b="0" i="1" dirty="0" smtClean="0">
                            <a:latin typeface="Cambria Math" panose="02040503050406030204" pitchFamily="18" charset="0"/>
                          </a:rPr>
                          <m:t>24.98</m:t>
                        </m:r>
                      </m:num>
                      <m:den>
                        <m:r>
                          <a:rPr lang="en-US" b="0" i="1" dirty="0" smtClean="0">
                            <a:latin typeface="Cambria Math" panose="02040503050406030204" pitchFamily="18" charset="0"/>
                          </a:rPr>
                          <m:t>16.16</m:t>
                        </m:r>
                      </m:den>
                    </m:f>
                    <m:r>
                      <a:rPr lang="en-US" b="0" i="1" dirty="0" smtClean="0">
                        <a:latin typeface="Cambria Math" panose="02040503050406030204" pitchFamily="18" charset="0"/>
                      </a:rPr>
                      <m:t>=1.5458</m:t>
                    </m:r>
                  </m:oMath>
                </a14:m>
                <a:endParaRPr lang="en-US" dirty="0">
                  <a:latin typeface="Calibri" panose="020F0502020204030204" pitchFamily="34" charset="0"/>
                  <a:cs typeface="Calibri" panose="020F0502020204030204"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922782" y="3128436"/>
                <a:ext cx="7603235" cy="601127"/>
              </a:xfrm>
              <a:prstGeom prst="rect">
                <a:avLst/>
              </a:prstGeom>
              <a:blipFill>
                <a:blip r:embed="rId3"/>
                <a:stretch>
                  <a:fillRect l="-2404" b="-13131"/>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4247E8B1-AEC2-3D4F-B6C0-5AC8835E8C21}"/>
              </a:ext>
            </a:extLst>
          </p:cNvPr>
          <p:cNvSpPr>
            <a:spLocks noGrp="1"/>
          </p:cNvSpPr>
          <p:nvPr>
            <p:ph type="sldNum" sz="quarter" idx="12"/>
          </p:nvPr>
        </p:nvSpPr>
        <p:spPr/>
        <p:txBody>
          <a:bodyPr/>
          <a:lstStyle/>
          <a:p>
            <a:fld id="{5B7A2384-8C5D-49F6-8259-B9A64ECD4852}" type="slidenum">
              <a:rPr lang="en-US" smtClean="0"/>
              <a:t>27</a:t>
            </a:fld>
            <a:endParaRPr lang="en-US"/>
          </a:p>
        </p:txBody>
      </p:sp>
      <p:sp>
        <p:nvSpPr>
          <p:cNvPr id="24" name="Text Placeholder 4">
            <a:extLst>
              <a:ext uri="{FF2B5EF4-FFF2-40B4-BE49-F238E27FC236}">
                <a16:creationId xmlns:a16="http://schemas.microsoft.com/office/drawing/2014/main" id="{5F7C1420-C94A-4F53-8C85-31A564C6BEC2}"/>
              </a:ext>
            </a:extLst>
          </p:cNvPr>
          <p:cNvSpPr txBox="1">
            <a:spLocks/>
          </p:cNvSpPr>
          <p:nvPr/>
        </p:nvSpPr>
        <p:spPr>
          <a:xfrm>
            <a:off x="6925863" y="6294823"/>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574138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81000" y="2201"/>
            <a:ext cx="2766655" cy="584775"/>
          </a:xfrm>
          <a:prstGeom prst="rect">
            <a:avLst/>
          </a:prstGeom>
        </p:spPr>
        <p:txBody>
          <a:bodyPr wrap="none">
            <a:spAutoFit/>
          </a:bodyPr>
          <a:lstStyle/>
          <a:p>
            <a:r>
              <a:rPr lang="en-US" sz="3200" dirty="0">
                <a:solidFill>
                  <a:srgbClr val="C8102E"/>
                </a:solidFill>
                <a:latin typeface="Calibri" panose="020F0502020204030204" pitchFamily="34" charset="0"/>
                <a:ea typeface="+mj-ea"/>
                <a:cs typeface="Calibri" panose="020F0502020204030204" pitchFamily="34" charset="0"/>
              </a:rPr>
              <a:t>Diversity Factor</a:t>
            </a:r>
          </a:p>
        </p:txBody>
      </p:sp>
      <p:pic>
        <p:nvPicPr>
          <p:cNvPr id="16" name="Picture 15"/>
          <p:cNvPicPr>
            <a:picLocks noChangeAspect="1"/>
          </p:cNvPicPr>
          <p:nvPr/>
        </p:nvPicPr>
        <p:blipFill>
          <a:blip r:embed="rId2"/>
          <a:stretch>
            <a:fillRect/>
          </a:stretch>
        </p:blipFill>
        <p:spPr>
          <a:xfrm>
            <a:off x="797512" y="1085528"/>
            <a:ext cx="3570355" cy="1737360"/>
          </a:xfrm>
          <a:prstGeom prst="rect">
            <a:avLst/>
          </a:prstGeom>
        </p:spPr>
      </p:pic>
      <p:sp>
        <p:nvSpPr>
          <p:cNvPr id="17" name="TextBox 16"/>
          <p:cNvSpPr txBox="1"/>
          <p:nvPr/>
        </p:nvSpPr>
        <p:spPr>
          <a:xfrm>
            <a:off x="457200" y="2770232"/>
            <a:ext cx="4572000" cy="276999"/>
          </a:xfrm>
          <a:prstGeom prst="rect">
            <a:avLst/>
          </a:prstGeom>
          <a:noFill/>
        </p:spPr>
        <p:txBody>
          <a:bodyPr wrap="square" rtlCol="0">
            <a:spAutoFit/>
          </a:bodyPr>
          <a:lstStyle/>
          <a:p>
            <a:pPr algn="ctr"/>
            <a:r>
              <a:rPr lang="en-US" sz="1200" dirty="0"/>
              <a:t>Fig.1 24-hour demand curve for customer#1</a:t>
            </a:r>
          </a:p>
        </p:txBody>
      </p:sp>
      <p:pic>
        <p:nvPicPr>
          <p:cNvPr id="18" name="Picture 17"/>
          <p:cNvPicPr>
            <a:picLocks noChangeAspect="1"/>
          </p:cNvPicPr>
          <p:nvPr/>
        </p:nvPicPr>
        <p:blipFill>
          <a:blip r:embed="rId3"/>
          <a:stretch>
            <a:fillRect/>
          </a:stretch>
        </p:blipFill>
        <p:spPr>
          <a:xfrm>
            <a:off x="4724398" y="1093402"/>
            <a:ext cx="3656237" cy="1737360"/>
          </a:xfrm>
          <a:prstGeom prst="rect">
            <a:avLst/>
          </a:prstGeom>
        </p:spPr>
      </p:pic>
      <p:sp>
        <p:nvSpPr>
          <p:cNvPr id="19" name="TextBox 18"/>
          <p:cNvSpPr txBox="1"/>
          <p:nvPr/>
        </p:nvSpPr>
        <p:spPr>
          <a:xfrm>
            <a:off x="4563663" y="2761928"/>
            <a:ext cx="4572000" cy="276999"/>
          </a:xfrm>
          <a:prstGeom prst="rect">
            <a:avLst/>
          </a:prstGeom>
          <a:noFill/>
        </p:spPr>
        <p:txBody>
          <a:bodyPr wrap="square" rtlCol="0">
            <a:spAutoFit/>
          </a:bodyPr>
          <a:lstStyle/>
          <a:p>
            <a:pPr algn="ctr"/>
            <a:r>
              <a:rPr lang="en-US" sz="1200" dirty="0"/>
              <a:t>Fig.2 24-hour demand curve for customer#2</a:t>
            </a:r>
          </a:p>
        </p:txBody>
      </p:sp>
      <p:pic>
        <p:nvPicPr>
          <p:cNvPr id="20" name="Picture 19"/>
          <p:cNvPicPr>
            <a:picLocks noChangeAspect="1"/>
          </p:cNvPicPr>
          <p:nvPr/>
        </p:nvPicPr>
        <p:blipFill>
          <a:blip r:embed="rId4"/>
          <a:stretch>
            <a:fillRect/>
          </a:stretch>
        </p:blipFill>
        <p:spPr>
          <a:xfrm>
            <a:off x="617937" y="3005316"/>
            <a:ext cx="4056997" cy="1737360"/>
          </a:xfrm>
          <a:prstGeom prst="rect">
            <a:avLst/>
          </a:prstGeom>
        </p:spPr>
      </p:pic>
      <p:sp>
        <p:nvSpPr>
          <p:cNvPr id="21" name="TextBox 20"/>
          <p:cNvSpPr txBox="1"/>
          <p:nvPr/>
        </p:nvSpPr>
        <p:spPr>
          <a:xfrm>
            <a:off x="1286927" y="4742676"/>
            <a:ext cx="2912545" cy="276999"/>
          </a:xfrm>
          <a:prstGeom prst="rect">
            <a:avLst/>
          </a:prstGeom>
          <a:noFill/>
        </p:spPr>
        <p:txBody>
          <a:bodyPr wrap="square" rtlCol="0">
            <a:spAutoFit/>
          </a:bodyPr>
          <a:lstStyle/>
          <a:p>
            <a:pPr algn="ctr"/>
            <a:r>
              <a:rPr lang="en-US" sz="1200" dirty="0"/>
              <a:t>Fig.3 24-hour demand curve for customer#3</a:t>
            </a:r>
          </a:p>
        </p:txBody>
      </p:sp>
      <p:pic>
        <p:nvPicPr>
          <p:cNvPr id="22" name="Picture 21"/>
          <p:cNvPicPr>
            <a:picLocks noChangeAspect="1"/>
          </p:cNvPicPr>
          <p:nvPr/>
        </p:nvPicPr>
        <p:blipFill>
          <a:blip r:embed="rId5"/>
          <a:stretch>
            <a:fillRect/>
          </a:stretch>
        </p:blipFill>
        <p:spPr>
          <a:xfrm>
            <a:off x="4762401" y="3066728"/>
            <a:ext cx="3641198" cy="1737360"/>
          </a:xfrm>
          <a:prstGeom prst="rect">
            <a:avLst/>
          </a:prstGeom>
        </p:spPr>
      </p:pic>
      <p:sp>
        <p:nvSpPr>
          <p:cNvPr id="23" name="TextBox 22"/>
          <p:cNvSpPr txBox="1"/>
          <p:nvPr/>
        </p:nvSpPr>
        <p:spPr>
          <a:xfrm>
            <a:off x="4441533" y="4713889"/>
            <a:ext cx="4572000" cy="276999"/>
          </a:xfrm>
          <a:prstGeom prst="rect">
            <a:avLst/>
          </a:prstGeom>
          <a:noFill/>
        </p:spPr>
        <p:txBody>
          <a:bodyPr wrap="square" rtlCol="0">
            <a:spAutoFit/>
          </a:bodyPr>
          <a:lstStyle/>
          <a:p>
            <a:pPr algn="ctr"/>
            <a:r>
              <a:rPr lang="en-US" sz="1200" dirty="0"/>
              <a:t>Fig.4 24-hour demand curve for customer#4</a:t>
            </a:r>
          </a:p>
        </p:txBody>
      </p:sp>
      <p:sp>
        <p:nvSpPr>
          <p:cNvPr id="2" name="Slide Number Placeholder 1">
            <a:extLst>
              <a:ext uri="{FF2B5EF4-FFF2-40B4-BE49-F238E27FC236}">
                <a16:creationId xmlns:a16="http://schemas.microsoft.com/office/drawing/2014/main" id="{4247E8B1-AEC2-3D4F-B6C0-5AC8835E8C21}"/>
              </a:ext>
            </a:extLst>
          </p:cNvPr>
          <p:cNvSpPr>
            <a:spLocks noGrp="1"/>
          </p:cNvSpPr>
          <p:nvPr>
            <p:ph type="sldNum" sz="quarter" idx="12"/>
          </p:nvPr>
        </p:nvSpPr>
        <p:spPr/>
        <p:txBody>
          <a:bodyPr/>
          <a:lstStyle/>
          <a:p>
            <a:fld id="{5B7A2384-8C5D-49F6-8259-B9A64ECD4852}" type="slidenum">
              <a:rPr lang="en-US" smtClean="0"/>
              <a:t>28</a:t>
            </a:fld>
            <a:endParaRPr lang="en-US"/>
          </a:p>
        </p:txBody>
      </p:sp>
      <p:sp>
        <p:nvSpPr>
          <p:cNvPr id="24" name="Text Placeholder 4">
            <a:extLst>
              <a:ext uri="{FF2B5EF4-FFF2-40B4-BE49-F238E27FC236}">
                <a16:creationId xmlns:a16="http://schemas.microsoft.com/office/drawing/2014/main" id="{5F7C1420-C94A-4F53-8C85-31A564C6BEC2}"/>
              </a:ext>
            </a:extLst>
          </p:cNvPr>
          <p:cNvSpPr txBox="1">
            <a:spLocks/>
          </p:cNvSpPr>
          <p:nvPr/>
        </p:nvSpPr>
        <p:spPr>
          <a:xfrm>
            <a:off x="6925863" y="6294823"/>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783795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19550" y="537371"/>
            <a:ext cx="8586325" cy="1569660"/>
          </a:xfrm>
          <a:prstGeom prst="rect">
            <a:avLst/>
          </a:prstGeom>
        </p:spPr>
        <p:txBody>
          <a:bodyPr wrap="square">
            <a:spAutoFit/>
          </a:bodyPr>
          <a:lstStyle/>
          <a:p>
            <a:pPr algn="just"/>
            <a:r>
              <a:rPr lang="en-US" dirty="0">
                <a:latin typeface="Calibri" panose="020F0502020204030204" pitchFamily="34" charset="0"/>
                <a:cs typeface="Calibri" panose="020F0502020204030204" pitchFamily="34" charset="0"/>
              </a:rPr>
              <a:t>Tab</a:t>
            </a:r>
            <a:r>
              <a:rPr lang="en-US" altLang="zh-CN" dirty="0">
                <a:latin typeface="Calibri" panose="020F0502020204030204" pitchFamily="34" charset="0"/>
                <a:cs typeface="Calibri" panose="020F0502020204030204" pitchFamily="34" charset="0"/>
              </a:rPr>
              <a:t>le</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1</a:t>
            </a:r>
            <a:r>
              <a:rPr lang="en-US" dirty="0">
                <a:latin typeface="Calibri" panose="020F0502020204030204" pitchFamily="34" charset="0"/>
                <a:cs typeface="Calibri" panose="020F0502020204030204" pitchFamily="34" charset="0"/>
              </a:rPr>
              <a:t> is an example of the DFs for the number of customers ranging from 1 up to 70. The table was developed from a different database than the four customers that have been discussed previously. </a:t>
            </a:r>
          </a:p>
        </p:txBody>
      </p:sp>
      <p:sp>
        <p:nvSpPr>
          <p:cNvPr id="15" name="Rectangle 14"/>
          <p:cNvSpPr/>
          <p:nvPr/>
        </p:nvSpPr>
        <p:spPr>
          <a:xfrm>
            <a:off x="319550" y="0"/>
            <a:ext cx="2766655" cy="584775"/>
          </a:xfrm>
          <a:prstGeom prst="rect">
            <a:avLst/>
          </a:prstGeom>
        </p:spPr>
        <p:txBody>
          <a:bodyPr wrap="none">
            <a:spAutoFit/>
          </a:bodyPr>
          <a:lstStyle/>
          <a:p>
            <a:r>
              <a:rPr lang="en-US" sz="3200" dirty="0">
                <a:solidFill>
                  <a:srgbClr val="C8102E"/>
                </a:solidFill>
                <a:latin typeface="Calibri" panose="020F0502020204030204" pitchFamily="34" charset="0"/>
                <a:ea typeface="+mj-ea"/>
                <a:cs typeface="Calibri" panose="020F0502020204030204" pitchFamily="34" charset="0"/>
              </a:rPr>
              <a:t>Diversity Factor</a:t>
            </a:r>
          </a:p>
        </p:txBody>
      </p:sp>
      <p:pic>
        <p:nvPicPr>
          <p:cNvPr id="16" name="Picture 15"/>
          <p:cNvPicPr>
            <a:picLocks noChangeAspect="1"/>
          </p:cNvPicPr>
          <p:nvPr/>
        </p:nvPicPr>
        <p:blipFill>
          <a:blip r:embed="rId2"/>
          <a:stretch>
            <a:fillRect/>
          </a:stretch>
        </p:blipFill>
        <p:spPr>
          <a:xfrm>
            <a:off x="566142" y="2379077"/>
            <a:ext cx="7859315" cy="3505200"/>
          </a:xfrm>
          <a:prstGeom prst="rect">
            <a:avLst/>
          </a:prstGeom>
        </p:spPr>
      </p:pic>
      <p:sp>
        <p:nvSpPr>
          <p:cNvPr id="17" name="TextBox 16"/>
          <p:cNvSpPr txBox="1"/>
          <p:nvPr/>
        </p:nvSpPr>
        <p:spPr>
          <a:xfrm>
            <a:off x="2209799" y="1968045"/>
            <a:ext cx="4572000" cy="369332"/>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Tab</a:t>
            </a:r>
            <a:r>
              <a:rPr lang="en-US" altLang="zh-CN" sz="1800" dirty="0">
                <a:latin typeface="Calibri" panose="020F0502020204030204" pitchFamily="34" charset="0"/>
                <a:cs typeface="Calibri" panose="020F0502020204030204" pitchFamily="34" charset="0"/>
              </a:rPr>
              <a:t>le</a:t>
            </a:r>
            <a:r>
              <a:rPr lang="zh-CN" altLang="en-US" sz="1800" dirty="0">
                <a:latin typeface="Calibri" panose="020F0502020204030204" pitchFamily="34" charset="0"/>
                <a:cs typeface="Calibri" panose="020F0502020204030204" pitchFamily="34" charset="0"/>
              </a:rPr>
              <a:t> </a:t>
            </a:r>
            <a:r>
              <a:rPr lang="en-US" altLang="zh-CN" sz="1800" dirty="0">
                <a:latin typeface="Calibri" panose="020F0502020204030204" pitchFamily="34" charset="0"/>
                <a:cs typeface="Calibri" panose="020F0502020204030204" pitchFamily="34" charset="0"/>
              </a:rPr>
              <a:t>1</a:t>
            </a:r>
            <a:r>
              <a:rPr lang="en-US" sz="1800" dirty="0">
                <a:latin typeface="Calibri" panose="020F0502020204030204" pitchFamily="34" charset="0"/>
                <a:cs typeface="Calibri" panose="020F0502020204030204" pitchFamily="34" charset="0"/>
              </a:rPr>
              <a:t> Diversity Factors</a:t>
            </a:r>
          </a:p>
        </p:txBody>
      </p:sp>
      <p:sp>
        <p:nvSpPr>
          <p:cNvPr id="2" name="Slide Number Placeholder 1">
            <a:extLst>
              <a:ext uri="{FF2B5EF4-FFF2-40B4-BE49-F238E27FC236}">
                <a16:creationId xmlns:a16="http://schemas.microsoft.com/office/drawing/2014/main" id="{0780B25F-F1FD-0D4A-8C15-D094D0D98EE3}"/>
              </a:ext>
            </a:extLst>
          </p:cNvPr>
          <p:cNvSpPr>
            <a:spLocks noGrp="1"/>
          </p:cNvSpPr>
          <p:nvPr>
            <p:ph type="sldNum" sz="quarter" idx="12"/>
          </p:nvPr>
        </p:nvSpPr>
        <p:spPr>
          <a:xfrm>
            <a:off x="6610350" y="5715004"/>
            <a:ext cx="2133600" cy="365125"/>
          </a:xfrm>
        </p:spPr>
        <p:txBody>
          <a:bodyPr/>
          <a:lstStyle/>
          <a:p>
            <a:fld id="{5B7A2384-8C5D-49F6-8259-B9A64ECD4852}" type="slidenum">
              <a:rPr lang="en-US" smtClean="0"/>
              <a:t>29</a:t>
            </a:fld>
            <a:endParaRPr lang="en-US" dirty="0"/>
          </a:p>
        </p:txBody>
      </p:sp>
      <p:sp>
        <p:nvSpPr>
          <p:cNvPr id="7" name="Text Placeholder 4">
            <a:extLst>
              <a:ext uri="{FF2B5EF4-FFF2-40B4-BE49-F238E27FC236}">
                <a16:creationId xmlns:a16="http://schemas.microsoft.com/office/drawing/2014/main" id="{14CD5461-AEFD-4068-85E6-4646DDF4DBB0}"/>
              </a:ext>
            </a:extLst>
          </p:cNvPr>
          <p:cNvSpPr txBox="1">
            <a:spLocks/>
          </p:cNvSpPr>
          <p:nvPr/>
        </p:nvSpPr>
        <p:spPr>
          <a:xfrm>
            <a:off x="6942149"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151642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1. Overview</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904871"/>
            <a:ext cx="8229600" cy="4895854"/>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10000"/>
              </a:lnSpc>
              <a:spcBef>
                <a:spcPts val="0"/>
              </a:spcBef>
              <a:spcAft>
                <a:spcPts val="600"/>
              </a:spcAft>
            </a:pPr>
            <a:r>
              <a:rPr lang="en-US" sz="2400" dirty="0">
                <a:solidFill>
                  <a:srgbClr val="FF0000"/>
                </a:solidFill>
                <a:latin typeface="Calibri" panose="020F0502020204030204" pitchFamily="34" charset="0"/>
                <a:cs typeface="Calibri" panose="020F0502020204030204" pitchFamily="34" charset="0"/>
              </a:rPr>
              <a:t>Distribution system planning: </a:t>
            </a:r>
            <a:r>
              <a:rPr lang="en-US" sz="2400" dirty="0">
                <a:solidFill>
                  <a:schemeClr val="tx1"/>
                </a:solidFill>
                <a:latin typeface="Calibri" panose="020F0502020204030204" pitchFamily="34" charset="0"/>
                <a:cs typeface="Calibri" panose="020F0502020204030204" pitchFamily="34" charset="0"/>
              </a:rPr>
              <a:t>Meeting future electricity needs of customers.</a:t>
            </a:r>
          </a:p>
          <a:p>
            <a:pPr algn="just">
              <a:lnSpc>
                <a:spcPct val="110000"/>
              </a:lnSpc>
              <a:spcBef>
                <a:spcPts val="0"/>
              </a:spcBef>
              <a:spcAft>
                <a:spcPts val="600"/>
              </a:spcAft>
            </a:pPr>
            <a:r>
              <a:rPr lang="en-US" sz="2400" dirty="0">
                <a:solidFill>
                  <a:schemeClr val="tx1"/>
                </a:solidFill>
                <a:latin typeface="Calibri" panose="020F0502020204030204" pitchFamily="34" charset="0"/>
                <a:cs typeface="Calibri" panose="020F0502020204030204" pitchFamily="34" charset="0"/>
              </a:rPr>
              <a:t>Complex and capital-intensive process due to changing loads (population, technology, habits).</a:t>
            </a:r>
          </a:p>
          <a:p>
            <a:pPr algn="just">
              <a:lnSpc>
                <a:spcPct val="110000"/>
              </a:lnSpc>
              <a:spcBef>
                <a:spcPts val="0"/>
              </a:spcBef>
              <a:spcAft>
                <a:spcPts val="600"/>
              </a:spcAft>
            </a:pPr>
            <a:r>
              <a:rPr lang="en-US" sz="2400" dirty="0">
                <a:solidFill>
                  <a:schemeClr val="tx1"/>
                </a:solidFill>
                <a:latin typeface="Calibri" panose="020F0502020204030204" pitchFamily="34" charset="0"/>
                <a:cs typeface="Calibri" panose="020F0502020204030204" pitchFamily="34" charset="0"/>
              </a:rPr>
              <a:t>Multiple objectives considered simultaneously, while meeting technical constraints.</a:t>
            </a:r>
          </a:p>
          <a:p>
            <a:pPr algn="just">
              <a:lnSpc>
                <a:spcPct val="110000"/>
              </a:lnSpc>
              <a:spcBef>
                <a:spcPts val="0"/>
              </a:spcBef>
              <a:spcAft>
                <a:spcPts val="600"/>
              </a:spcAft>
            </a:pPr>
            <a:r>
              <a:rPr lang="en-US" sz="2400" dirty="0">
                <a:solidFill>
                  <a:srgbClr val="FF0000"/>
                </a:solidFill>
                <a:latin typeface="Calibri" panose="020F0502020204030204" pitchFamily="34" charset="0"/>
                <a:cs typeface="Calibri" panose="020F0502020204030204" pitchFamily="34" charset="0"/>
              </a:rPr>
              <a:t>Goal: </a:t>
            </a:r>
            <a:r>
              <a:rPr lang="en-US" sz="2400" dirty="0">
                <a:solidFill>
                  <a:schemeClr val="tx1"/>
                </a:solidFill>
                <a:latin typeface="Calibri" panose="020F0502020204030204" pitchFamily="34" charset="0"/>
                <a:cs typeface="Calibri" panose="020F0502020204030204" pitchFamily="34" charset="0"/>
              </a:rPr>
              <a:t>Minimize total cost, ensure adequate capacity to supply the load for the future with adequate reliability and acceptable voltage quality.</a:t>
            </a:r>
          </a:p>
          <a:p>
            <a:pPr algn="just">
              <a:lnSpc>
                <a:spcPct val="110000"/>
              </a:lnSpc>
              <a:spcBef>
                <a:spcPts val="0"/>
              </a:spcBef>
              <a:spcAft>
                <a:spcPts val="600"/>
              </a:spcAft>
            </a:pPr>
            <a:r>
              <a:rPr lang="en-US" sz="2400" dirty="0">
                <a:solidFill>
                  <a:schemeClr val="tx1"/>
                </a:solidFill>
                <a:latin typeface="Calibri" panose="020F0502020204030204" pitchFamily="34" charset="0"/>
                <a:cs typeface="Calibri" panose="020F0502020204030204" pitchFamily="34" charset="0"/>
              </a:rPr>
              <a:t>Plans address both short-term (1-2 years) and long-term (5-10 years) needs.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a:t>
            </a:fld>
            <a:endParaRPr lang="en-US" dirty="0"/>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787877" y="6330979"/>
            <a:ext cx="1898923"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552655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74075" y="612862"/>
            <a:ext cx="8595850" cy="461665"/>
          </a:xfrm>
          <a:prstGeom prst="rect">
            <a:avLst/>
          </a:prstGeom>
        </p:spPr>
        <p:txBody>
          <a:bodyPr wrap="square">
            <a:spAutoFit/>
          </a:bodyPr>
          <a:lstStyle/>
          <a:p>
            <a:r>
              <a:rPr lang="en-US" dirty="0">
                <a:latin typeface="Calibri" panose="020F0502020204030204" pitchFamily="34" charset="0"/>
                <a:cs typeface="Calibri" panose="020F0502020204030204" pitchFamily="34" charset="0"/>
              </a:rPr>
              <a:t>A graph of the DFs is shown in Fig.5.</a:t>
            </a:r>
          </a:p>
        </p:txBody>
      </p:sp>
      <p:sp>
        <p:nvSpPr>
          <p:cNvPr id="15" name="Rectangle 14"/>
          <p:cNvSpPr/>
          <p:nvPr/>
        </p:nvSpPr>
        <p:spPr>
          <a:xfrm>
            <a:off x="350275" y="0"/>
            <a:ext cx="3534942" cy="707886"/>
          </a:xfrm>
          <a:prstGeom prst="rect">
            <a:avLst/>
          </a:prstGeom>
        </p:spPr>
        <p:txBody>
          <a:bodyPr wrap="none">
            <a:spAutoFit/>
          </a:bodyPr>
          <a:lstStyle/>
          <a:p>
            <a:r>
              <a:rPr lang="en-US" sz="4000" dirty="0">
                <a:solidFill>
                  <a:srgbClr val="C8102E"/>
                </a:solidFill>
                <a:latin typeface="Calibri" panose="020F0502020204030204" pitchFamily="34" charset="0"/>
                <a:ea typeface="+mj-ea"/>
                <a:cs typeface="Calibri" panose="020F0502020204030204" pitchFamily="34" charset="0"/>
              </a:rPr>
              <a:t>Diversity Factor</a:t>
            </a:r>
          </a:p>
        </p:txBody>
      </p:sp>
      <p:pic>
        <p:nvPicPr>
          <p:cNvPr id="6" name="Picture 5"/>
          <p:cNvPicPr>
            <a:picLocks noChangeAspect="1"/>
          </p:cNvPicPr>
          <p:nvPr/>
        </p:nvPicPr>
        <p:blipFill>
          <a:blip r:embed="rId2"/>
          <a:stretch>
            <a:fillRect/>
          </a:stretch>
        </p:blipFill>
        <p:spPr>
          <a:xfrm>
            <a:off x="1937809" y="1153698"/>
            <a:ext cx="5181600" cy="2896618"/>
          </a:xfrm>
          <a:prstGeom prst="rect">
            <a:avLst/>
          </a:prstGeom>
        </p:spPr>
      </p:pic>
      <p:sp>
        <p:nvSpPr>
          <p:cNvPr id="7" name="TextBox 6"/>
          <p:cNvSpPr txBox="1"/>
          <p:nvPr/>
        </p:nvSpPr>
        <p:spPr>
          <a:xfrm>
            <a:off x="2547409" y="4129487"/>
            <a:ext cx="4572000" cy="338554"/>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Fig.5 Diversity Factor</a:t>
            </a:r>
          </a:p>
        </p:txBody>
      </p:sp>
      <p:sp>
        <p:nvSpPr>
          <p:cNvPr id="2" name="Rectangle 1"/>
          <p:cNvSpPr/>
          <p:nvPr/>
        </p:nvSpPr>
        <p:spPr>
          <a:xfrm>
            <a:off x="175684" y="4404953"/>
            <a:ext cx="8915400" cy="1754326"/>
          </a:xfrm>
          <a:prstGeom prst="rect">
            <a:avLst/>
          </a:prstGeom>
        </p:spPr>
        <p:txBody>
          <a:bodyPr wrap="square">
            <a:spAutoFit/>
          </a:bodyPr>
          <a:lstStyle/>
          <a:p>
            <a:pPr algn="just"/>
            <a:r>
              <a:rPr lang="en-US" sz="1800" dirty="0">
                <a:solidFill>
                  <a:srgbClr val="000000"/>
                </a:solidFill>
                <a:latin typeface="Calibri" panose="020F0502020204030204" pitchFamily="34" charset="0"/>
                <a:cs typeface="Calibri" panose="020F0502020204030204" pitchFamily="34" charset="0"/>
              </a:rPr>
              <a:t>Note that, in Tab</a:t>
            </a:r>
            <a:r>
              <a:rPr lang="en-US" altLang="zh-CN" sz="1800" dirty="0">
                <a:solidFill>
                  <a:srgbClr val="000000"/>
                </a:solidFill>
                <a:latin typeface="Calibri" panose="020F0502020204030204" pitchFamily="34" charset="0"/>
                <a:cs typeface="Calibri" panose="020F0502020204030204" pitchFamily="34" charset="0"/>
              </a:rPr>
              <a:t>le</a:t>
            </a:r>
            <a:r>
              <a:rPr lang="zh-CN" altLang="en-US" sz="1800" dirty="0">
                <a:solidFill>
                  <a:srgbClr val="000000"/>
                </a:solidFill>
                <a:latin typeface="Calibri" panose="020F0502020204030204" pitchFamily="34" charset="0"/>
                <a:cs typeface="Calibri" panose="020F0502020204030204" pitchFamily="34" charset="0"/>
              </a:rPr>
              <a:t> </a:t>
            </a:r>
            <a:r>
              <a:rPr lang="en-US" altLang="zh-CN" sz="1800" dirty="0">
                <a:solidFill>
                  <a:srgbClr val="000000"/>
                </a:solidFill>
                <a:latin typeface="Calibri" panose="020F0502020204030204" pitchFamily="34" charset="0"/>
                <a:cs typeface="Calibri" panose="020F0502020204030204" pitchFamily="34" charset="0"/>
              </a:rPr>
              <a:t>1</a:t>
            </a:r>
            <a:r>
              <a:rPr lang="en-US" sz="1800" dirty="0">
                <a:solidFill>
                  <a:srgbClr val="000000"/>
                </a:solidFill>
                <a:latin typeface="Calibri" panose="020F0502020204030204" pitchFamily="34" charset="0"/>
                <a:cs typeface="Calibri" panose="020F0502020204030204" pitchFamily="34" charset="0"/>
              </a:rPr>
              <a:t> and Fig.</a:t>
            </a:r>
            <a:r>
              <a:rPr lang="zh-CN" altLang="en-US" sz="1800" dirty="0">
                <a:solidFill>
                  <a:srgbClr val="000000"/>
                </a:solidFill>
                <a:latin typeface="Calibri" panose="020F0502020204030204" pitchFamily="34" charset="0"/>
                <a:cs typeface="Calibri" panose="020F0502020204030204" pitchFamily="34" charset="0"/>
              </a:rPr>
              <a:t> </a:t>
            </a:r>
            <a:r>
              <a:rPr lang="en-US" altLang="zh-CN" sz="1800" dirty="0">
                <a:solidFill>
                  <a:srgbClr val="000000"/>
                </a:solidFill>
                <a:latin typeface="Calibri" panose="020F0502020204030204" pitchFamily="34" charset="0"/>
                <a:cs typeface="Calibri" panose="020F0502020204030204" pitchFamily="34" charset="0"/>
              </a:rPr>
              <a:t>5</a:t>
            </a:r>
            <a:r>
              <a:rPr lang="en-US" sz="1800" dirty="0">
                <a:solidFill>
                  <a:srgbClr val="000000"/>
                </a:solidFill>
                <a:latin typeface="Calibri" panose="020F0502020204030204" pitchFamily="34" charset="0"/>
                <a:cs typeface="Calibri" panose="020F0502020204030204" pitchFamily="34" charset="0"/>
              </a:rPr>
              <a:t>, the value of the DF basically leveled out when the number of customers reached 70. This is an important observation because it means, at least for the system from which these DFs were determined, that the DF will remain constant at 3.20 from 70 customers and above. In other words as viewed from the substation, the maximum diversified demand of a feeder can be predicted by computing the total </a:t>
            </a:r>
            <a:r>
              <a:rPr lang="en-US" sz="1800" dirty="0" err="1">
                <a:solidFill>
                  <a:srgbClr val="000000"/>
                </a:solidFill>
                <a:latin typeface="Calibri" panose="020F0502020204030204" pitchFamily="34" charset="0"/>
                <a:cs typeface="Calibri" panose="020F0502020204030204" pitchFamily="34" charset="0"/>
              </a:rPr>
              <a:t>noncoincident</a:t>
            </a:r>
            <a:r>
              <a:rPr lang="en-US" sz="1800" dirty="0">
                <a:solidFill>
                  <a:srgbClr val="000000"/>
                </a:solidFill>
                <a:latin typeface="Calibri" panose="020F0502020204030204" pitchFamily="34" charset="0"/>
                <a:cs typeface="Calibri" panose="020F0502020204030204" pitchFamily="34" charset="0"/>
              </a:rPr>
              <a:t> maximum demand of all of the customers served by the feeder and dividing by 3.2.</a:t>
            </a:r>
            <a:endParaRPr lang="en-US" sz="1800" dirty="0">
              <a:solidFill>
                <a:srgbClr val="000000"/>
              </a:solidFill>
              <a:effectLst/>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4504D9BB-DB34-374B-BA8B-F33ABB34A215}"/>
              </a:ext>
            </a:extLst>
          </p:cNvPr>
          <p:cNvSpPr>
            <a:spLocks noGrp="1"/>
          </p:cNvSpPr>
          <p:nvPr>
            <p:ph type="sldNum" sz="quarter" idx="12"/>
          </p:nvPr>
        </p:nvSpPr>
        <p:spPr>
          <a:xfrm>
            <a:off x="6576060" y="5772154"/>
            <a:ext cx="2133600" cy="365125"/>
          </a:xfrm>
        </p:spPr>
        <p:txBody>
          <a:bodyPr/>
          <a:lstStyle/>
          <a:p>
            <a:fld id="{5B7A2384-8C5D-49F6-8259-B9A64ECD4852}" type="slidenum">
              <a:rPr lang="en-US" smtClean="0"/>
              <a:t>30</a:t>
            </a:fld>
            <a:endParaRPr lang="en-US" dirty="0"/>
          </a:p>
        </p:txBody>
      </p:sp>
      <p:sp>
        <p:nvSpPr>
          <p:cNvPr id="8" name="Text Placeholder 4">
            <a:extLst>
              <a:ext uri="{FF2B5EF4-FFF2-40B4-BE49-F238E27FC236}">
                <a16:creationId xmlns:a16="http://schemas.microsoft.com/office/drawing/2014/main" id="{F35F6709-5654-4673-AB64-B3B8D069E7A4}"/>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994212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0"/>
            <a:ext cx="6841938" cy="707886"/>
          </a:xfrm>
          <a:prstGeom prst="rect">
            <a:avLst/>
          </a:prstGeom>
        </p:spPr>
        <p:txBody>
          <a:bodyPr wrap="none">
            <a:spAutoFit/>
          </a:bodyPr>
          <a:lstStyle/>
          <a:p>
            <a:r>
              <a:rPr lang="en-US" sz="4000" dirty="0">
                <a:solidFill>
                  <a:srgbClr val="C8102E"/>
                </a:solidFill>
                <a:latin typeface="Calibri" panose="020F0502020204030204" pitchFamily="34" charset="0"/>
                <a:ea typeface="+mj-ea"/>
                <a:cs typeface="Calibri" panose="020F0502020204030204" pitchFamily="34" charset="0"/>
              </a:rPr>
              <a:t>Application of Diversity Factors</a:t>
            </a:r>
          </a:p>
        </p:txBody>
      </p:sp>
      <p:sp>
        <p:nvSpPr>
          <p:cNvPr id="5" name="Rectangle 4"/>
          <p:cNvSpPr/>
          <p:nvPr/>
        </p:nvSpPr>
        <p:spPr>
          <a:xfrm>
            <a:off x="381000" y="838200"/>
            <a:ext cx="8534400" cy="2308324"/>
          </a:xfrm>
          <a:prstGeom prst="rect">
            <a:avLst/>
          </a:prstGeom>
        </p:spPr>
        <p:txBody>
          <a:bodyPr wrap="square">
            <a:spAutoFit/>
          </a:bodyPr>
          <a:lstStyle/>
          <a:p>
            <a:pPr algn="just"/>
            <a:r>
              <a:rPr lang="en-US" dirty="0">
                <a:latin typeface="Calibri" panose="020F0502020204030204" pitchFamily="34" charset="0"/>
                <a:cs typeface="Calibri" panose="020F0502020204030204" pitchFamily="34" charset="0"/>
              </a:rPr>
              <a:t>The definition of the DF is the ratio of the maximum </a:t>
            </a:r>
            <a:r>
              <a:rPr lang="en-US" dirty="0" err="1">
                <a:latin typeface="Calibri" panose="020F0502020204030204" pitchFamily="34" charset="0"/>
                <a:cs typeface="Calibri" panose="020F0502020204030204" pitchFamily="34" charset="0"/>
              </a:rPr>
              <a:t>noncoincident</a:t>
            </a:r>
            <a:r>
              <a:rPr lang="en-US" dirty="0">
                <a:latin typeface="Calibri" panose="020F0502020204030204" pitchFamily="34" charset="0"/>
                <a:cs typeface="Calibri" panose="020F0502020204030204" pitchFamily="34" charset="0"/>
              </a:rPr>
              <a:t> demand to the maximum diversified demand. DFs are shown in Tab</a:t>
            </a:r>
            <a:r>
              <a:rPr lang="en-US" altLang="zh-CN" dirty="0">
                <a:latin typeface="Calibri" panose="020F0502020204030204" pitchFamily="34" charset="0"/>
                <a:cs typeface="Calibri" panose="020F0502020204030204" pitchFamily="34" charset="0"/>
              </a:rPr>
              <a:t>le</a:t>
            </a:r>
            <a:r>
              <a:rPr lang="zh-CN" altLang="en-US"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2. When such a table is available, then it is possible to determine the maximum diversified demand of a group of customers such as those served by a distribution transformer. That is, the maximum diversified demand can be computed by:</a:t>
            </a:r>
          </a:p>
        </p:txBody>
      </p:sp>
      <mc:AlternateContent xmlns:mc="http://schemas.openxmlformats.org/markup-compatibility/2006" xmlns:a14="http://schemas.microsoft.com/office/drawing/2010/main">
        <mc:Choice Requires="a14">
          <p:sp>
            <p:nvSpPr>
              <p:cNvPr id="7" name="TextBox 6"/>
              <p:cNvSpPr txBox="1"/>
              <p:nvPr/>
            </p:nvSpPr>
            <p:spPr>
              <a:xfrm>
                <a:off x="1786397" y="3352337"/>
                <a:ext cx="5567999" cy="576696"/>
              </a:xfrm>
              <a:prstGeom prst="rect">
                <a:avLst/>
              </a:prstGeom>
              <a:noFill/>
            </p:spPr>
            <p:txBody>
              <a:bodyPr wrap="none" lIns="0" tIns="0" rIns="0" bIns="0" rtlCol="0">
                <a:spAutoFit/>
              </a:bodyPr>
              <a:lstStyle/>
              <a:p>
                <a:r>
                  <a:rPr lang="en-US" sz="2400" dirty="0">
                    <a:latin typeface="Calibri" panose="020F0502020204030204" pitchFamily="34" charset="0"/>
                    <a:cs typeface="Calibri" panose="020F0502020204030204" pitchFamily="34" charset="0"/>
                  </a:rPr>
                  <a:t>Diversity_f</a:t>
                </a:r>
                <a14:m>
                  <m:oMath xmlns:m="http://schemas.openxmlformats.org/officeDocument/2006/math">
                    <m:r>
                      <m:rPr>
                        <m:sty m:val="p"/>
                      </m:rPr>
                      <a:rPr lang="en-US" sz="2400" b="0" i="0" smtClean="0">
                        <a:latin typeface="Cambria Math" panose="02040503050406030204" pitchFamily="18" charset="0"/>
                      </a:rPr>
                      <m:t>actor</m:t>
                    </m:r>
                    <m:r>
                      <a:rPr lang="en-US" sz="2400" b="0" i="0" smtClean="0">
                        <a:latin typeface="Cambria Math" panose="02040503050406030204" pitchFamily="18" charset="0"/>
                      </a:rPr>
                      <m:t>=</m:t>
                    </m:r>
                    <m:f>
                      <m:fPr>
                        <m:ctrlPr>
                          <a:rPr lang="en-US" sz="2400" b="0" i="1" smtClean="0">
                            <a:latin typeface="Cambria Math" panose="02040503050406030204" pitchFamily="18" charset="0"/>
                          </a:rPr>
                        </m:ctrlPr>
                      </m:fPr>
                      <m:num>
                        <m:r>
                          <m:rPr>
                            <m:nor/>
                          </m:rPr>
                          <a:rPr lang="en-US" sz="2400" dirty="0">
                            <a:latin typeface="Calibri" panose="020F0502020204030204" pitchFamily="34" charset="0"/>
                            <a:cs typeface="Calibri" panose="020F0502020204030204" pitchFamily="34" charset="0"/>
                          </a:rPr>
                          <m:t>M</m:t>
                        </m:r>
                        <m:r>
                          <m:rPr>
                            <m:sty m:val="p"/>
                          </m:rPr>
                          <a:rPr lang="en-US" sz="2400" i="0">
                            <a:latin typeface="Cambria Math" panose="02040503050406030204" pitchFamily="18" charset="0"/>
                          </a:rPr>
                          <m:t>ax</m:t>
                        </m:r>
                        <m:r>
                          <a:rPr lang="en-US" sz="2400" b="0" i="0" smtClean="0">
                            <a:latin typeface="Cambria Math" panose="02040503050406030204" pitchFamily="18" charset="0"/>
                          </a:rPr>
                          <m:t>.</m:t>
                        </m:r>
                        <m:r>
                          <a:rPr lang="en-US" sz="2400" i="0">
                            <a:latin typeface="Cambria Math" panose="02040503050406030204" pitchFamily="18" charset="0"/>
                          </a:rPr>
                          <m:t>_</m:t>
                        </m:r>
                        <m:r>
                          <m:rPr>
                            <m:sty m:val="p"/>
                          </m:rPr>
                          <a:rPr lang="en-US" sz="2400" i="0">
                            <a:latin typeface="Cambria Math" panose="02040503050406030204" pitchFamily="18" charset="0"/>
                          </a:rPr>
                          <m:t>noncoincident</m:t>
                        </m:r>
                        <m:r>
                          <a:rPr lang="en-US" sz="2400" i="0">
                            <a:latin typeface="Cambria Math" panose="02040503050406030204" pitchFamily="18" charset="0"/>
                          </a:rPr>
                          <m:t>_</m:t>
                        </m:r>
                        <m:r>
                          <m:rPr>
                            <m:sty m:val="p"/>
                          </m:rPr>
                          <a:rPr lang="en-US" sz="2400" i="0">
                            <a:latin typeface="Cambria Math" panose="02040503050406030204" pitchFamily="18" charset="0"/>
                          </a:rPr>
                          <m:t>demand</m:t>
                        </m:r>
                      </m:num>
                      <m:den>
                        <m:r>
                          <m:rPr>
                            <m:nor/>
                          </m:rPr>
                          <a:rPr lang="en-US" sz="2400" dirty="0">
                            <a:latin typeface="Calibri" panose="020F0502020204030204" pitchFamily="34" charset="0"/>
                            <a:cs typeface="Calibri" panose="020F0502020204030204" pitchFamily="34" charset="0"/>
                          </a:rPr>
                          <m:t>M</m:t>
                        </m:r>
                        <m:r>
                          <m:rPr>
                            <m:sty m:val="p"/>
                          </m:rPr>
                          <a:rPr lang="en-US" sz="2400" i="0">
                            <a:latin typeface="Cambria Math" panose="02040503050406030204" pitchFamily="18" charset="0"/>
                          </a:rPr>
                          <m:t>ax</m:t>
                        </m:r>
                        <m:r>
                          <a:rPr lang="en-US" sz="2400" b="0" i="0" smtClean="0">
                            <a:latin typeface="Cambria Math" panose="02040503050406030204" pitchFamily="18" charset="0"/>
                          </a:rPr>
                          <m:t>.</m:t>
                        </m:r>
                        <m:r>
                          <a:rPr lang="en-US" sz="2400" i="0">
                            <a:latin typeface="Cambria Math" panose="02040503050406030204" pitchFamily="18" charset="0"/>
                          </a:rPr>
                          <m:t>_</m:t>
                        </m:r>
                        <m:r>
                          <m:rPr>
                            <m:sty m:val="p"/>
                          </m:rPr>
                          <a:rPr lang="en-US" sz="2400" b="0" i="0" smtClean="0">
                            <a:latin typeface="Cambria Math" panose="02040503050406030204" pitchFamily="18" charset="0"/>
                          </a:rPr>
                          <m:t>diversified</m:t>
                        </m:r>
                        <m:r>
                          <a:rPr lang="en-US" sz="2400" i="0">
                            <a:latin typeface="Cambria Math" panose="02040503050406030204" pitchFamily="18" charset="0"/>
                          </a:rPr>
                          <m:t>_</m:t>
                        </m:r>
                        <m:r>
                          <m:rPr>
                            <m:sty m:val="p"/>
                          </m:rPr>
                          <a:rPr lang="en-US" sz="2400" i="0">
                            <a:latin typeface="Cambria Math" panose="02040503050406030204" pitchFamily="18" charset="0"/>
                          </a:rPr>
                          <m:t>demand</m:t>
                        </m:r>
                      </m:den>
                    </m:f>
                  </m:oMath>
                </a14:m>
                <a:endParaRPr lang="en-US" sz="2400" dirty="0">
                  <a:latin typeface="Calibri" panose="020F0502020204030204" pitchFamily="34" charset="0"/>
                  <a:cs typeface="Calibri" panose="020F050202020403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786397" y="3352337"/>
                <a:ext cx="5567999" cy="576696"/>
              </a:xfrm>
              <a:prstGeom prst="rect">
                <a:avLst/>
              </a:prstGeom>
              <a:blipFill>
                <a:blip r:embed="rId2"/>
                <a:stretch>
                  <a:fillRect l="-3417" r="-683" b="-173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82601" y="4341601"/>
                <a:ext cx="7778796" cy="7637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sz="2400" dirty="0" smtClean="0">
                          <a:latin typeface="Calibri" panose="020F0502020204030204" pitchFamily="34" charset="0"/>
                          <a:cs typeface="Calibri" panose="020F0502020204030204" pitchFamily="34" charset="0"/>
                        </a:rPr>
                        <m:t>M</m:t>
                      </m:r>
                      <m:r>
                        <m:rPr>
                          <m:sty m:val="p"/>
                        </m:rPr>
                        <a:rPr lang="en-US" sz="2400">
                          <a:latin typeface="Cambria Math" panose="02040503050406030204" pitchFamily="18" charset="0"/>
                        </a:rPr>
                        <m:t>ax</m:t>
                      </m:r>
                      <m:r>
                        <a:rPr lang="en-US" sz="2400" b="0" i="0" smtClean="0">
                          <a:latin typeface="Cambria Math" panose="02040503050406030204" pitchFamily="18" charset="0"/>
                        </a:rPr>
                        <m:t>.</m:t>
                      </m:r>
                      <m:r>
                        <a:rPr lang="en-US" sz="2400">
                          <a:latin typeface="Cambria Math" panose="02040503050406030204" pitchFamily="18" charset="0"/>
                        </a:rPr>
                        <m:t>_</m:t>
                      </m:r>
                      <m:r>
                        <m:rPr>
                          <m:sty m:val="p"/>
                        </m:rPr>
                        <a:rPr lang="en-US" sz="2400">
                          <a:latin typeface="Cambria Math" panose="02040503050406030204" pitchFamily="18" charset="0"/>
                        </a:rPr>
                        <m:t>diversified</m:t>
                      </m:r>
                      <m:r>
                        <a:rPr lang="en-US" sz="2400">
                          <a:latin typeface="Cambria Math" panose="02040503050406030204" pitchFamily="18" charset="0"/>
                        </a:rPr>
                        <m:t>_</m:t>
                      </m:r>
                      <m:r>
                        <m:rPr>
                          <m:sty m:val="p"/>
                        </m:rPr>
                        <a:rPr lang="en-US" sz="2400">
                          <a:latin typeface="Cambria Math" panose="02040503050406030204" pitchFamily="18" charset="0"/>
                        </a:rPr>
                        <m:t>demand</m:t>
                      </m:r>
                      <m:r>
                        <a:rPr lang="en-US" sz="2400" i="1">
                          <a:latin typeface="Cambria Math" panose="02040503050406030204" pitchFamily="18" charset="0"/>
                        </a:rPr>
                        <m:t> </m:t>
                      </m:r>
                      <m:r>
                        <a:rPr lang="en-US" sz="2400" b="0" i="0" smtClean="0">
                          <a:latin typeface="Cambria Math" panose="02040503050406030204" pitchFamily="18" charset="0"/>
                        </a:rPr>
                        <m:t>=</m:t>
                      </m:r>
                      <m:f>
                        <m:fPr>
                          <m:ctrlPr>
                            <a:rPr lang="en-US" sz="2400" b="0" i="1" smtClean="0">
                              <a:latin typeface="Cambria Math" panose="02040503050406030204" pitchFamily="18" charset="0"/>
                            </a:rPr>
                          </m:ctrlPr>
                        </m:fPr>
                        <m:num>
                          <m:r>
                            <m:rPr>
                              <m:nor/>
                            </m:rPr>
                            <a:rPr lang="en-US" sz="2400" dirty="0">
                              <a:latin typeface="Calibri" panose="020F0502020204030204" pitchFamily="34" charset="0"/>
                              <a:cs typeface="Calibri" panose="020F0502020204030204" pitchFamily="34" charset="0"/>
                            </a:rPr>
                            <m:t>M</m:t>
                          </m:r>
                          <m:r>
                            <m:rPr>
                              <m:sty m:val="p"/>
                            </m:rPr>
                            <a:rPr lang="en-US" sz="2400" i="0">
                              <a:latin typeface="Cambria Math" panose="02040503050406030204" pitchFamily="18" charset="0"/>
                            </a:rPr>
                            <m:t>ax</m:t>
                          </m:r>
                          <m:r>
                            <a:rPr lang="en-US" sz="2400" b="0" i="0" smtClean="0">
                              <a:latin typeface="Cambria Math" panose="02040503050406030204" pitchFamily="18" charset="0"/>
                            </a:rPr>
                            <m:t>.</m:t>
                          </m:r>
                          <m:r>
                            <a:rPr lang="en-US" sz="2400" i="0">
                              <a:latin typeface="Cambria Math" panose="02040503050406030204" pitchFamily="18" charset="0"/>
                            </a:rPr>
                            <m:t>_</m:t>
                          </m:r>
                          <m:r>
                            <m:rPr>
                              <m:sty m:val="p"/>
                            </m:rPr>
                            <a:rPr lang="en-US" sz="2400" i="0">
                              <a:latin typeface="Cambria Math" panose="02040503050406030204" pitchFamily="18" charset="0"/>
                            </a:rPr>
                            <m:t>noncoincident</m:t>
                          </m:r>
                          <m:r>
                            <a:rPr lang="en-US" sz="2400" i="0">
                              <a:latin typeface="Cambria Math" panose="02040503050406030204" pitchFamily="18" charset="0"/>
                            </a:rPr>
                            <m:t>_</m:t>
                          </m:r>
                          <m:r>
                            <m:rPr>
                              <m:sty m:val="p"/>
                            </m:rPr>
                            <a:rPr lang="en-US" sz="2400" i="0">
                              <a:latin typeface="Cambria Math" panose="02040503050406030204" pitchFamily="18" charset="0"/>
                            </a:rPr>
                            <m:t>demand</m:t>
                          </m:r>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𝐷𝐹</m:t>
                              </m:r>
                            </m:e>
                            <m:sub>
                              <m:r>
                                <a:rPr lang="en-US" sz="2400" b="0" i="1" smtClean="0">
                                  <a:latin typeface="Cambria Math" panose="02040503050406030204" pitchFamily="18" charset="0"/>
                                </a:rPr>
                                <m:t>𝑛</m:t>
                              </m:r>
                            </m:sub>
                          </m:sSub>
                        </m:den>
                      </m:f>
                    </m:oMath>
                  </m:oMathPara>
                </a14:m>
                <a:endParaRPr lang="en-US" sz="2800" dirty="0">
                  <a:latin typeface="Calibri" panose="020F0502020204030204" pitchFamily="34" charset="0"/>
                  <a:cs typeface="Calibri" panose="020F050202020403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82601" y="4341601"/>
                <a:ext cx="7778796" cy="763799"/>
              </a:xfrm>
              <a:prstGeom prst="rect">
                <a:avLst/>
              </a:prstGeom>
              <a:blipFill>
                <a:blip r:embed="rId3"/>
                <a:stretch>
                  <a:fillRect l="-163" t="-1613" r="-326" b="-4839"/>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18C17D90-1D07-254A-AFF2-ED664FAEC196}"/>
              </a:ext>
            </a:extLst>
          </p:cNvPr>
          <p:cNvSpPr>
            <a:spLocks noGrp="1"/>
          </p:cNvSpPr>
          <p:nvPr>
            <p:ph type="sldNum" sz="quarter" idx="12"/>
          </p:nvPr>
        </p:nvSpPr>
        <p:spPr/>
        <p:txBody>
          <a:bodyPr/>
          <a:lstStyle/>
          <a:p>
            <a:fld id="{5B7A2384-8C5D-49F6-8259-B9A64ECD4852}" type="slidenum">
              <a:rPr lang="en-US" smtClean="0"/>
              <a:t>31</a:t>
            </a:fld>
            <a:endParaRPr lang="en-US"/>
          </a:p>
        </p:txBody>
      </p:sp>
      <p:sp>
        <p:nvSpPr>
          <p:cNvPr id="9" name="Text Placeholder 4">
            <a:extLst>
              <a:ext uri="{FF2B5EF4-FFF2-40B4-BE49-F238E27FC236}">
                <a16:creationId xmlns:a16="http://schemas.microsoft.com/office/drawing/2014/main" id="{610A1871-8D8F-48C2-AE9B-463EC633E39F}"/>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9366035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29" y="-48858"/>
            <a:ext cx="8975271" cy="3908762"/>
          </a:xfrm>
          <a:prstGeom prst="rect">
            <a:avLst/>
          </a:prstGeom>
          <a:noFill/>
        </p:spPr>
        <p:txBody>
          <a:bodyPr wrap="square" rtlCol="0">
            <a:spAutoFit/>
          </a:bodyPr>
          <a:lstStyle/>
          <a:p>
            <a:r>
              <a:rPr lang="en-US" sz="4000" dirty="0">
                <a:solidFill>
                  <a:srgbClr val="C8102E"/>
                </a:solidFill>
                <a:latin typeface="Calibri" panose="020F0502020204030204" pitchFamily="34" charset="0"/>
                <a:ea typeface="+mj-ea"/>
                <a:cs typeface="Calibri" panose="020F0502020204030204" pitchFamily="34" charset="0"/>
              </a:rPr>
              <a:t>But how could we know peak demand? (w/o demand </a:t>
            </a:r>
            <a:r>
              <a:rPr lang="en-US" sz="4000" dirty="0" err="1">
                <a:solidFill>
                  <a:srgbClr val="C8102E"/>
                </a:solidFill>
                <a:latin typeface="Calibri" panose="020F0502020204030204" pitchFamily="34" charset="0"/>
                <a:ea typeface="+mj-ea"/>
                <a:cs typeface="Calibri" panose="020F0502020204030204" pitchFamily="34" charset="0"/>
              </a:rPr>
              <a:t>mtr</a:t>
            </a:r>
            <a:r>
              <a:rPr lang="en-US" sz="4000" dirty="0">
                <a:solidFill>
                  <a:srgbClr val="C8102E"/>
                </a:solidFill>
                <a:latin typeface="Calibri" panose="020F0502020204030204" pitchFamily="34" charset="0"/>
                <a:ea typeface="+mj-ea"/>
                <a:cs typeface="Calibri" panose="020F0502020204030204" pitchFamily="34" charset="0"/>
              </a:rPr>
              <a:t>)</a:t>
            </a:r>
          </a:p>
          <a:p>
            <a:pPr algn="just"/>
            <a:r>
              <a:rPr lang="en-US" dirty="0">
                <a:latin typeface="Calibri" panose="020F0502020204030204" pitchFamily="34" charset="0"/>
                <a:cs typeface="Calibri" panose="020F0502020204030204" pitchFamily="34" charset="0"/>
              </a:rPr>
              <a:t>Many times the maximum demand of individual customers will be known either from metering or from knowledge of the energy (kWh) consumed by the customer. Some utility companies will perform a load survey of similar customers in order to determine the relationship between the energy consumption in kWh and the maximum kW demand. Such a load survey requires the installation of a demand meter at each customer's location. </a:t>
            </a:r>
          </a:p>
        </p:txBody>
      </p:sp>
      <p:sp>
        <p:nvSpPr>
          <p:cNvPr id="6" name="Slide Number Placeholder 5">
            <a:extLst>
              <a:ext uri="{FF2B5EF4-FFF2-40B4-BE49-F238E27FC236}">
                <a16:creationId xmlns:a16="http://schemas.microsoft.com/office/drawing/2014/main" id="{A940F29E-2FC7-4445-A455-962BE7AA4B95}"/>
              </a:ext>
            </a:extLst>
          </p:cNvPr>
          <p:cNvSpPr>
            <a:spLocks noGrp="1"/>
          </p:cNvSpPr>
          <p:nvPr>
            <p:ph type="sldNum" sz="quarter" idx="12"/>
          </p:nvPr>
        </p:nvSpPr>
        <p:spPr/>
        <p:txBody>
          <a:bodyPr/>
          <a:lstStyle/>
          <a:p>
            <a:fld id="{5B7A2384-8C5D-49F6-8259-B9A64ECD4852}" type="slidenum">
              <a:rPr lang="en-US" sz="1100" smtClean="0"/>
              <a:t>32</a:t>
            </a:fld>
            <a:endParaRPr lang="en-US" sz="1100"/>
          </a:p>
        </p:txBody>
      </p:sp>
      <p:sp>
        <p:nvSpPr>
          <p:cNvPr id="9" name="Text Placeholder 4">
            <a:extLst>
              <a:ext uri="{FF2B5EF4-FFF2-40B4-BE49-F238E27FC236}">
                <a16:creationId xmlns:a16="http://schemas.microsoft.com/office/drawing/2014/main" id="{3E978101-F49F-42A4-8322-B474D391D0E1}"/>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6644160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29" y="-48858"/>
            <a:ext cx="8975271" cy="1692771"/>
          </a:xfrm>
          <a:prstGeom prst="rect">
            <a:avLst/>
          </a:prstGeom>
          <a:noFill/>
        </p:spPr>
        <p:txBody>
          <a:bodyPr wrap="square" rtlCol="0">
            <a:spAutoFit/>
          </a:bodyPr>
          <a:lstStyle/>
          <a:p>
            <a:r>
              <a:rPr lang="en-US" sz="4000" dirty="0">
                <a:solidFill>
                  <a:srgbClr val="C8102E"/>
                </a:solidFill>
                <a:latin typeface="Calibri" panose="020F0502020204030204" pitchFamily="34" charset="0"/>
                <a:ea typeface="+mj-ea"/>
                <a:cs typeface="Calibri" panose="020F0502020204030204" pitchFamily="34" charset="0"/>
              </a:rPr>
              <a:t>But how could we know peak demand? (w/o demand </a:t>
            </a:r>
            <a:r>
              <a:rPr lang="en-US" sz="4000" dirty="0" err="1">
                <a:solidFill>
                  <a:srgbClr val="C8102E"/>
                </a:solidFill>
                <a:latin typeface="Calibri" panose="020F0502020204030204" pitchFamily="34" charset="0"/>
                <a:ea typeface="+mj-ea"/>
                <a:cs typeface="Calibri" panose="020F0502020204030204" pitchFamily="34" charset="0"/>
              </a:rPr>
              <a:t>mtr</a:t>
            </a:r>
            <a:r>
              <a:rPr lang="en-US" sz="4000" dirty="0">
                <a:solidFill>
                  <a:srgbClr val="C8102E"/>
                </a:solidFill>
                <a:latin typeface="Calibri" panose="020F0502020204030204" pitchFamily="34" charset="0"/>
                <a:ea typeface="+mj-ea"/>
                <a:cs typeface="Calibri" panose="020F0502020204030204" pitchFamily="34" charset="0"/>
              </a:rPr>
              <a:t>)</a:t>
            </a:r>
          </a:p>
          <a:p>
            <a:r>
              <a:rPr lang="en-US" dirty="0">
                <a:solidFill>
                  <a:srgbClr val="C00000"/>
                </a:solidFill>
                <a:latin typeface="Calibri" panose="020F0502020204030204" pitchFamily="34" charset="0"/>
                <a:cs typeface="Calibri" panose="020F0502020204030204" pitchFamily="34" charset="0"/>
              </a:rPr>
              <a:t>Relate energy consumption to peak demand through study:</a:t>
            </a:r>
          </a:p>
        </p:txBody>
      </p:sp>
      <p:sp>
        <p:nvSpPr>
          <p:cNvPr id="3" name="TextBox 2"/>
          <p:cNvSpPr txBox="1"/>
          <p:nvPr/>
        </p:nvSpPr>
        <p:spPr>
          <a:xfrm>
            <a:off x="243796" y="1783006"/>
            <a:ext cx="5207451" cy="830997"/>
          </a:xfrm>
          <a:prstGeom prst="rect">
            <a:avLst/>
          </a:prstGeom>
          <a:noFill/>
        </p:spPr>
        <p:txBody>
          <a:bodyPr wrap="non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Similar type of customers (residential)</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Metering on each customer for study</a:t>
            </a:r>
          </a:p>
        </p:txBody>
      </p:sp>
      <p:pic>
        <p:nvPicPr>
          <p:cNvPr id="4" name="Picture 3"/>
          <p:cNvPicPr>
            <a:picLocks noChangeAspect="1"/>
          </p:cNvPicPr>
          <p:nvPr/>
        </p:nvPicPr>
        <p:blipFill>
          <a:blip r:embed="rId2"/>
          <a:stretch>
            <a:fillRect/>
          </a:stretch>
        </p:blipFill>
        <p:spPr>
          <a:xfrm>
            <a:off x="708412" y="2753096"/>
            <a:ext cx="3268855" cy="2681636"/>
          </a:xfrm>
          <a:prstGeom prst="rect">
            <a:avLst/>
          </a:prstGeom>
        </p:spPr>
      </p:pic>
      <p:sp>
        <p:nvSpPr>
          <p:cNvPr id="5" name="Rectangle 4"/>
          <p:cNvSpPr/>
          <p:nvPr/>
        </p:nvSpPr>
        <p:spPr>
          <a:xfrm>
            <a:off x="4257553" y="2956191"/>
            <a:ext cx="4487636" cy="1200329"/>
          </a:xfrm>
          <a:prstGeom prst="rect">
            <a:avLst/>
          </a:prstGeom>
        </p:spPr>
        <p:txBody>
          <a:bodyPr wrap="square">
            <a:spAutoFit/>
          </a:bodyPr>
          <a:lstStyle/>
          <a:p>
            <a:pPr algn="just"/>
            <a:r>
              <a:rPr lang="en-US" dirty="0">
                <a:latin typeface="Calibri" panose="020F0502020204030204" pitchFamily="34" charset="0"/>
                <a:cs typeface="Calibri" panose="020F0502020204030204" pitchFamily="34" charset="0"/>
              </a:rPr>
              <a:t>The plot of points for 15 customers along with the resulting equation derived </a:t>
            </a:r>
          </a:p>
        </p:txBody>
      </p:sp>
      <mc:AlternateContent xmlns:mc="http://schemas.openxmlformats.org/markup-compatibility/2006" xmlns:a14="http://schemas.microsoft.com/office/drawing/2010/main">
        <mc:Choice Requires="a14">
          <p:sp>
            <p:nvSpPr>
              <p:cNvPr id="7" name="TextBox 6"/>
              <p:cNvSpPr txBox="1"/>
              <p:nvPr/>
            </p:nvSpPr>
            <p:spPr>
              <a:xfrm>
                <a:off x="3444240" y="4304949"/>
                <a:ext cx="5623560" cy="73013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dirty="0">
                          <a:latin typeface="Calibri" panose="020F0502020204030204" pitchFamily="34" charset="0"/>
                          <a:cs typeface="Calibri" panose="020F0502020204030204" pitchFamily="34" charset="0"/>
                        </a:rPr>
                        <m:t>M</m:t>
                      </m:r>
                      <m:r>
                        <m:rPr>
                          <m:sty m:val="p"/>
                        </m:rPr>
                        <a:rPr lang="en-US" dirty="0">
                          <a:latin typeface="Cambria Math" panose="02040503050406030204" pitchFamily="18" charset="0"/>
                        </a:rPr>
                        <m:t>ax</m:t>
                      </m:r>
                      <m:r>
                        <a:rPr lang="en-US" dirty="0">
                          <a:latin typeface="Cambria Math" panose="02040503050406030204" pitchFamily="18" charset="0"/>
                        </a:rPr>
                        <m:t>._</m:t>
                      </m:r>
                      <m:r>
                        <m:rPr>
                          <m:sty m:val="p"/>
                        </m:rPr>
                        <a:rPr lang="en-US" dirty="0">
                          <a:latin typeface="Cambria Math" panose="02040503050406030204" pitchFamily="18" charset="0"/>
                        </a:rPr>
                        <m:t>kW</m:t>
                      </m:r>
                      <m:r>
                        <a:rPr lang="en-US" dirty="0">
                          <a:latin typeface="Cambria Math" panose="02040503050406030204" pitchFamily="18" charset="0"/>
                        </a:rPr>
                        <m:t>_</m:t>
                      </m:r>
                      <m:r>
                        <m:rPr>
                          <m:sty m:val="p"/>
                        </m:rPr>
                        <a:rPr lang="en-US" dirty="0">
                          <a:latin typeface="Cambria Math" panose="02040503050406030204" pitchFamily="18" charset="0"/>
                        </a:rPr>
                        <m:t>demand</m:t>
                      </m:r>
                      <m:r>
                        <a:rPr lang="en-US">
                          <a:latin typeface="Cambria Math" panose="02040503050406030204" pitchFamily="18" charset="0"/>
                        </a:rPr>
                        <m:t>=</m:t>
                      </m:r>
                      <m:r>
                        <a:rPr lang="en-US" i="1">
                          <a:latin typeface="Cambria Math" panose="02040503050406030204" pitchFamily="18" charset="0"/>
                        </a:rPr>
                        <m:t>0.1058+0.005014</m:t>
                      </m:r>
                      <m:r>
                        <a:rPr lang="en-US" b="0" i="1" smtClean="0">
                          <a:latin typeface="Cambria Math" panose="02040503050406030204" pitchFamily="18" charset="0"/>
                        </a:rPr>
                        <m:t>∗</m:t>
                      </m:r>
                      <m:r>
                        <a:rPr lang="en-US" b="0" i="1" smtClean="0">
                          <a:latin typeface="Cambria Math" panose="02040503050406030204" pitchFamily="18" charset="0"/>
                        </a:rPr>
                        <m:t>𝑘𝑊h</m:t>
                      </m:r>
                    </m:oMath>
                  </m:oMathPara>
                </a14:m>
                <a:endParaRPr lang="en-US" sz="3600" dirty="0">
                  <a:latin typeface="Calibri" panose="020F0502020204030204" pitchFamily="34" charset="0"/>
                  <a:cs typeface="Calibri" panose="020F050202020403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444240" y="4304949"/>
                <a:ext cx="5623560" cy="730136"/>
              </a:xfrm>
              <a:prstGeom prst="rect">
                <a:avLst/>
              </a:prstGeom>
              <a:blipFill>
                <a:blip r:embed="rId3"/>
                <a:stretch>
                  <a:fillRect b="-4167"/>
                </a:stretch>
              </a:blipFill>
            </p:spPr>
            <p:txBody>
              <a:bodyPr/>
              <a:lstStyle/>
              <a:p>
                <a:r>
                  <a:rPr lang="en-US">
                    <a:noFill/>
                  </a:rPr>
                  <a:t> </a:t>
                </a:r>
              </a:p>
            </p:txBody>
          </p:sp>
        </mc:Fallback>
      </mc:AlternateContent>
      <p:sp>
        <p:nvSpPr>
          <p:cNvPr id="8" name="TextBox 7"/>
          <p:cNvSpPr txBox="1"/>
          <p:nvPr/>
        </p:nvSpPr>
        <p:spPr>
          <a:xfrm>
            <a:off x="868264" y="5470118"/>
            <a:ext cx="3328285" cy="523220"/>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Fig.6 kW demand versus kWh for residential customers</a:t>
            </a:r>
          </a:p>
        </p:txBody>
      </p:sp>
      <p:sp>
        <p:nvSpPr>
          <p:cNvPr id="6" name="Slide Number Placeholder 5">
            <a:extLst>
              <a:ext uri="{FF2B5EF4-FFF2-40B4-BE49-F238E27FC236}">
                <a16:creationId xmlns:a16="http://schemas.microsoft.com/office/drawing/2014/main" id="{A940F29E-2FC7-4445-A455-962BE7AA4B95}"/>
              </a:ext>
            </a:extLst>
          </p:cNvPr>
          <p:cNvSpPr>
            <a:spLocks noGrp="1"/>
          </p:cNvSpPr>
          <p:nvPr>
            <p:ph type="sldNum" sz="quarter" idx="12"/>
          </p:nvPr>
        </p:nvSpPr>
        <p:spPr/>
        <p:txBody>
          <a:bodyPr/>
          <a:lstStyle/>
          <a:p>
            <a:fld id="{5B7A2384-8C5D-49F6-8259-B9A64ECD4852}" type="slidenum">
              <a:rPr lang="en-US" sz="1100" smtClean="0"/>
              <a:t>33</a:t>
            </a:fld>
            <a:endParaRPr lang="en-US" sz="1100"/>
          </a:p>
        </p:txBody>
      </p:sp>
      <p:sp>
        <p:nvSpPr>
          <p:cNvPr id="9" name="Text Placeholder 4">
            <a:extLst>
              <a:ext uri="{FF2B5EF4-FFF2-40B4-BE49-F238E27FC236}">
                <a16:creationId xmlns:a16="http://schemas.microsoft.com/office/drawing/2014/main" id="{3E978101-F49F-42A4-8322-B474D391D0E1}"/>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4464029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4. Load Characteristics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199" y="1098625"/>
            <a:ext cx="8229599" cy="440761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Bef>
                <a:spcPts val="400"/>
              </a:spcBef>
              <a:spcAft>
                <a:spcPts val="600"/>
              </a:spcAft>
            </a:pPr>
            <a:r>
              <a:rPr lang="en-US" sz="2400" dirty="0">
                <a:solidFill>
                  <a:schemeClr val="tx1"/>
                </a:solidFill>
                <a:latin typeface="Calibri" panose="020F0502020204030204" pitchFamily="34" charset="0"/>
                <a:cs typeface="Calibri" panose="020F0502020204030204" pitchFamily="34" charset="0"/>
              </a:rPr>
              <a:t>Temporal aggregation reduces peak demand by averaging over a selected time duration.</a:t>
            </a:r>
          </a:p>
          <a:p>
            <a:pPr algn="just">
              <a:spcBef>
                <a:spcPts val="400"/>
              </a:spcBef>
              <a:spcAft>
                <a:spcPts val="600"/>
              </a:spcAft>
            </a:pPr>
            <a:r>
              <a:rPr lang="en-US" sz="2400" dirty="0">
                <a:solidFill>
                  <a:schemeClr val="tx1"/>
                </a:solidFill>
                <a:latin typeface="Calibri" panose="020F0502020204030204" pitchFamily="34" charset="0"/>
                <a:cs typeface="Calibri" panose="020F0502020204030204" pitchFamily="34" charset="0"/>
              </a:rPr>
              <a:t>Aggregating demands of multiple houses smoothens out load demand characteristics (Figures (a-f) shown in the next slide).</a:t>
            </a:r>
          </a:p>
          <a:p>
            <a:pPr algn="just">
              <a:spcBef>
                <a:spcPts val="400"/>
              </a:spcBef>
              <a:spcAft>
                <a:spcPts val="600"/>
              </a:spcAft>
            </a:pPr>
            <a:r>
              <a:rPr lang="en-US" sz="2400" dirty="0">
                <a:solidFill>
                  <a:schemeClr val="tx1"/>
                </a:solidFill>
                <a:latin typeface="Calibri" panose="020F0502020204030204" pitchFamily="34" charset="0"/>
                <a:cs typeface="Calibri" panose="020F0502020204030204" pitchFamily="34" charset="0"/>
              </a:rPr>
              <a:t>Load diversity (LD) in utility terminology: Houses have different load on/off timings.</a:t>
            </a:r>
          </a:p>
          <a:p>
            <a:pPr algn="just">
              <a:spcBef>
                <a:spcPts val="400"/>
              </a:spcBef>
              <a:spcAft>
                <a:spcPts val="600"/>
              </a:spcAft>
            </a:pPr>
            <a:r>
              <a:rPr lang="en-US" sz="2400" dirty="0">
                <a:solidFill>
                  <a:schemeClr val="tx1"/>
                </a:solidFill>
                <a:latin typeface="Calibri" panose="020F0502020204030204" pitchFamily="34" charset="0"/>
                <a:cs typeface="Calibri" panose="020F0502020204030204" pitchFamily="34" charset="0"/>
              </a:rPr>
              <a:t>Peak demand of a group of houses at any time is lower than an individual house's peak.</a:t>
            </a:r>
          </a:p>
          <a:p>
            <a:pPr algn="just">
              <a:spcBef>
                <a:spcPts val="400"/>
              </a:spcBef>
              <a:spcAft>
                <a:spcPts val="600"/>
              </a:spcAft>
            </a:pPr>
            <a:r>
              <a:rPr lang="en-US" sz="2400" dirty="0">
                <a:solidFill>
                  <a:schemeClr val="tx1"/>
                </a:solidFill>
                <a:latin typeface="Calibri" panose="020F0502020204030204" pitchFamily="34" charset="0"/>
                <a:cs typeface="Calibri" panose="020F0502020204030204" pitchFamily="34" charset="0"/>
              </a:rPr>
              <a:t>For conductor sizing, use peak value of combined demand on hottest (or coldest) day.</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34</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30802" y="6330979"/>
            <a:ext cx="2055998" cy="365125"/>
          </a:xfrm>
        </p:spPr>
        <p:txBody>
          <a:bodyPr/>
          <a:lstStyle/>
          <a:p>
            <a:r>
              <a:rPr lang="en-US" dirty="0" err="1"/>
              <a:t>ECpE</a:t>
            </a:r>
            <a:r>
              <a:rPr lang="en-US" dirty="0"/>
              <a:t> Department</a:t>
            </a:r>
          </a:p>
        </p:txBody>
      </p:sp>
      <p:sp>
        <p:nvSpPr>
          <p:cNvPr id="10" name="Title 1">
            <a:extLst>
              <a:ext uri="{FF2B5EF4-FFF2-40B4-BE49-F238E27FC236}">
                <a16:creationId xmlns:a16="http://schemas.microsoft.com/office/drawing/2014/main" id="{398FD520-F4B4-46A1-A0E9-0E7E03FBA0A8}"/>
              </a:ext>
            </a:extLst>
          </p:cNvPr>
          <p:cNvSpPr txBox="1">
            <a:spLocks/>
          </p:cNvSpPr>
          <p:nvPr/>
        </p:nvSpPr>
        <p:spPr bwMode="auto">
          <a:xfrm>
            <a:off x="499880" y="70679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400" kern="0" dirty="0">
                <a:latin typeface="Calibri" panose="020F0502020204030204" pitchFamily="34" charset="0"/>
                <a:cs typeface="Calibri" panose="020F0502020204030204" pitchFamily="34" charset="0"/>
              </a:rPr>
              <a:t>4.4 Diversity and Coincidence</a:t>
            </a:r>
          </a:p>
        </p:txBody>
      </p:sp>
    </p:spTree>
    <p:extLst>
      <p:ext uri="{BB962C8B-B14F-4D97-AF65-F5344CB8AC3E}">
        <p14:creationId xmlns:p14="http://schemas.microsoft.com/office/powerpoint/2010/main" val="4061237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4. Load Characteristics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199" y="1009724"/>
                <a:ext cx="8229599" cy="526157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Bef>
                    <a:spcPts val="400"/>
                  </a:spcBef>
                  <a:spcAft>
                    <a:spcPts val="600"/>
                  </a:spcAft>
                </a:pPr>
                <a:r>
                  <a:rPr lang="en-US" sz="2400" dirty="0">
                    <a:solidFill>
                      <a:schemeClr val="tx1"/>
                    </a:solidFill>
                    <a:latin typeface="Calibri" panose="020F0502020204030204" pitchFamily="34" charset="0"/>
                    <a:cs typeface="Calibri" panose="020F0502020204030204" pitchFamily="34" charset="0"/>
                  </a:rPr>
                  <a:t>Transformer sizing considers how many houses are served, using typical load demand characteristics.</a:t>
                </a:r>
              </a:p>
              <a:p>
                <a:pPr algn="just">
                  <a:spcBef>
                    <a:spcPts val="400"/>
                  </a:spcBef>
                  <a:spcAft>
                    <a:spcPts val="600"/>
                  </a:spcAft>
                </a:pPr>
                <a:r>
                  <a:rPr lang="en-US" sz="2400" dirty="0">
                    <a:solidFill>
                      <a:schemeClr val="tx1"/>
                    </a:solidFill>
                    <a:latin typeface="Calibri" panose="020F0502020204030204" pitchFamily="34" charset="0"/>
                    <a:cs typeface="Calibri" panose="020F0502020204030204" pitchFamily="34" charset="0"/>
                  </a:rPr>
                  <a:t>Coincidence factor adjusts aggregated and maximum loads of houses for coincident peak demand. Mathematically,</a:t>
                </a:r>
              </a:p>
              <a:p>
                <a:pPr marL="0" indent="0" algn="just">
                  <a:spcBef>
                    <a:spcPts val="400"/>
                  </a:spcBef>
                  <a:spcAft>
                    <a:spcPts val="600"/>
                  </a:spcAft>
                  <a:buNone/>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cs typeface="Times New Roman" panose="02020603050405020304" pitchFamily="18" charset="0"/>
                        </a:rPr>
                        <m:t>𝐶</m:t>
                      </m:r>
                      <m:r>
                        <a:rPr lang="en-US" sz="2400" b="0" i="1" smtClean="0">
                          <a:solidFill>
                            <a:schemeClr val="tx1"/>
                          </a:solidFill>
                          <a:latin typeface="Cambria Math" panose="02040503050406030204" pitchFamily="18" charset="0"/>
                          <a:cs typeface="Times New Roman" panose="02020603050405020304" pitchFamily="18" charset="0"/>
                        </a:rPr>
                        <m:t>=</m:t>
                      </m:r>
                      <m:f>
                        <m:fPr>
                          <m:ctrlPr>
                            <a:rPr lang="en-US" sz="2400" b="0" i="1" smtClean="0">
                              <a:solidFill>
                                <a:schemeClr val="tx1"/>
                              </a:solidFill>
                              <a:latin typeface="Cambria Math" panose="02040503050406030204" pitchFamily="18" charset="0"/>
                              <a:cs typeface="Times New Roman" panose="02020603050405020304" pitchFamily="18" charset="0"/>
                            </a:rPr>
                          </m:ctrlPr>
                        </m:fPr>
                        <m:num>
                          <m:sSub>
                            <m:sSubPr>
                              <m:ctrlPr>
                                <a:rPr lang="en-US" sz="2400" b="0" i="1" smtClean="0">
                                  <a:solidFill>
                                    <a:schemeClr val="tx1"/>
                                  </a:solidFill>
                                  <a:latin typeface="Cambria Math" panose="02040503050406030204" pitchFamily="18" charset="0"/>
                                  <a:cs typeface="Times New Roman" panose="02020603050405020304" pitchFamily="18" charset="0"/>
                                </a:rPr>
                              </m:ctrlPr>
                            </m:sSubPr>
                            <m:e>
                              <m:r>
                                <a:rPr lang="en-US" sz="2400" b="0" i="1" smtClean="0">
                                  <a:solidFill>
                                    <a:schemeClr val="tx1"/>
                                  </a:solidFill>
                                  <a:latin typeface="Cambria Math" panose="02040503050406030204" pitchFamily="18" charset="0"/>
                                  <a:cs typeface="Times New Roman" panose="02020603050405020304" pitchFamily="18" charset="0"/>
                                </a:rPr>
                                <m:t>𝐷</m:t>
                              </m:r>
                            </m:e>
                            <m:sub>
                              <m:r>
                                <a:rPr lang="en-US" sz="2400" b="0" i="1" smtClean="0">
                                  <a:solidFill>
                                    <a:schemeClr val="tx1"/>
                                  </a:solidFill>
                                  <a:latin typeface="Cambria Math" panose="02040503050406030204" pitchFamily="18" charset="0"/>
                                  <a:cs typeface="Times New Roman" panose="02020603050405020304" pitchFamily="18" charset="0"/>
                                </a:rPr>
                                <m:t>𝑚𝐺</m:t>
                              </m:r>
                            </m:sub>
                          </m:sSub>
                        </m:num>
                        <m:den>
                          <m:nary>
                            <m:naryPr>
                              <m:chr m:val="∑"/>
                              <m:ctrlPr>
                                <a:rPr lang="en-US" sz="2400" b="0" i="1" smtClean="0">
                                  <a:solidFill>
                                    <a:schemeClr val="tx1"/>
                                  </a:solidFill>
                                  <a:latin typeface="Cambria Math" panose="02040503050406030204" pitchFamily="18" charset="0"/>
                                  <a:cs typeface="Times New Roman" panose="02020603050405020304" pitchFamily="18" charset="0"/>
                                </a:rPr>
                              </m:ctrlPr>
                            </m:naryPr>
                            <m:sub>
                              <m:r>
                                <m:rPr>
                                  <m:brk m:alnAt="23"/>
                                </m:rPr>
                                <a:rPr lang="en-US" sz="2400" b="0" i="1" smtClean="0">
                                  <a:solidFill>
                                    <a:schemeClr val="tx1"/>
                                  </a:solidFill>
                                  <a:latin typeface="Cambria Math" panose="02040503050406030204" pitchFamily="18" charset="0"/>
                                  <a:cs typeface="Times New Roman" panose="02020603050405020304" pitchFamily="18" charset="0"/>
                                </a:rPr>
                                <m:t>𝑖</m:t>
                              </m:r>
                              <m:r>
                                <a:rPr lang="en-US" sz="2400" b="0" i="1" smtClean="0">
                                  <a:solidFill>
                                    <a:schemeClr val="tx1"/>
                                  </a:solidFill>
                                  <a:latin typeface="Cambria Math" panose="02040503050406030204" pitchFamily="18" charset="0"/>
                                  <a:cs typeface="Times New Roman" panose="02020603050405020304" pitchFamily="18" charset="0"/>
                                </a:rPr>
                                <m:t>=1</m:t>
                              </m:r>
                            </m:sub>
                            <m:sup>
                              <m:r>
                                <a:rPr lang="en-US" sz="2400" b="0" i="1" smtClean="0">
                                  <a:solidFill>
                                    <a:schemeClr val="tx1"/>
                                  </a:solidFill>
                                  <a:latin typeface="Cambria Math" panose="02040503050406030204" pitchFamily="18" charset="0"/>
                                  <a:cs typeface="Times New Roman" panose="02020603050405020304" pitchFamily="18" charset="0"/>
                                </a:rPr>
                                <m:t>𝑛</m:t>
                              </m:r>
                            </m:sup>
                            <m:e>
                              <m:sSub>
                                <m:sSubPr>
                                  <m:ctrlPr>
                                    <a:rPr lang="en-US" sz="2400" b="0" i="1" smtClean="0">
                                      <a:solidFill>
                                        <a:schemeClr val="tx1"/>
                                      </a:solidFill>
                                      <a:latin typeface="Cambria Math" panose="02040503050406030204" pitchFamily="18" charset="0"/>
                                      <a:cs typeface="Times New Roman" panose="02020603050405020304" pitchFamily="18" charset="0"/>
                                    </a:rPr>
                                  </m:ctrlPr>
                                </m:sSubPr>
                                <m:e>
                                  <m:r>
                                    <a:rPr lang="en-US" sz="2400" b="0" i="1" smtClean="0">
                                      <a:solidFill>
                                        <a:schemeClr val="tx1"/>
                                      </a:solidFill>
                                      <a:latin typeface="Cambria Math" panose="02040503050406030204" pitchFamily="18" charset="0"/>
                                      <a:cs typeface="Times New Roman" panose="02020603050405020304" pitchFamily="18" charset="0"/>
                                    </a:rPr>
                                    <m:t>𝐷</m:t>
                                  </m:r>
                                </m:e>
                                <m:sub>
                                  <m:r>
                                    <a:rPr lang="en-US" sz="2400" b="0" i="1" smtClean="0">
                                      <a:solidFill>
                                        <a:schemeClr val="tx1"/>
                                      </a:solidFill>
                                      <a:latin typeface="Cambria Math" panose="02040503050406030204" pitchFamily="18" charset="0"/>
                                      <a:cs typeface="Times New Roman" panose="02020603050405020304" pitchFamily="18" charset="0"/>
                                    </a:rPr>
                                    <m:t>𝑚𝑖</m:t>
                                  </m:r>
                                </m:sub>
                              </m:sSub>
                            </m:e>
                          </m:nary>
                        </m:den>
                      </m:f>
                    </m:oMath>
                  </m:oMathPara>
                </a14:m>
                <a:endParaRPr lang="en-US" sz="2400" dirty="0">
                  <a:solidFill>
                    <a:schemeClr val="tx1"/>
                  </a:solidFill>
                  <a:latin typeface="Calibri" panose="020F0502020204030204" pitchFamily="34" charset="0"/>
                  <a:cs typeface="Calibri" panose="020F0502020204030204" pitchFamily="34" charset="0"/>
                </a:endParaRPr>
              </a:p>
              <a:p>
                <a:pPr marL="0" indent="0" algn="just">
                  <a:spcBef>
                    <a:spcPts val="400"/>
                  </a:spcBef>
                  <a:spcAft>
                    <a:spcPts val="600"/>
                  </a:spcAft>
                  <a:buNone/>
                </a:pPr>
                <a:r>
                  <a:rPr lang="en-US" sz="2400" dirty="0">
                    <a:solidFill>
                      <a:schemeClr val="tx1"/>
                    </a:solidFill>
                    <a:latin typeface="Calibri" panose="020F0502020204030204" pitchFamily="34" charset="0"/>
                    <a:cs typeface="Calibri" panose="020F0502020204030204" pitchFamily="34" charset="0"/>
                  </a:rPr>
                  <a:t>where, </a:t>
                </a:r>
                <a14:m>
                  <m:oMath xmlns:m="http://schemas.openxmlformats.org/officeDocument/2006/math">
                    <m:sSub>
                      <m:sSubPr>
                        <m:ctrlPr>
                          <a:rPr lang="en-US" sz="2400" i="1">
                            <a:solidFill>
                              <a:schemeClr val="tx1"/>
                            </a:solidFill>
                            <a:latin typeface="Cambria Math" panose="02040503050406030204" pitchFamily="18" charset="0"/>
                            <a:cs typeface="Times New Roman" panose="02020603050405020304" pitchFamily="18" charset="0"/>
                          </a:rPr>
                        </m:ctrlPr>
                      </m:sSubPr>
                      <m:e>
                        <m:r>
                          <a:rPr lang="en-US" sz="2400" i="1">
                            <a:solidFill>
                              <a:schemeClr val="tx1"/>
                            </a:solidFill>
                            <a:latin typeface="Cambria Math" panose="02040503050406030204" pitchFamily="18" charset="0"/>
                            <a:cs typeface="Times New Roman" panose="02020603050405020304" pitchFamily="18" charset="0"/>
                          </a:rPr>
                          <m:t>𝐷</m:t>
                        </m:r>
                      </m:e>
                      <m:sub>
                        <m:r>
                          <a:rPr lang="en-US" sz="2400" i="1">
                            <a:solidFill>
                              <a:schemeClr val="tx1"/>
                            </a:solidFill>
                            <a:latin typeface="Cambria Math" panose="02040503050406030204" pitchFamily="18" charset="0"/>
                            <a:cs typeface="Times New Roman" panose="02020603050405020304" pitchFamily="18" charset="0"/>
                          </a:rPr>
                          <m:t>𝑚𝑖</m:t>
                        </m:r>
                      </m:sub>
                    </m:sSub>
                    <m:r>
                      <a:rPr lang="en-US" sz="2400" i="1">
                        <a:solidFill>
                          <a:schemeClr val="tx1"/>
                        </a:solidFill>
                        <a:latin typeface="Cambria Math" panose="02040503050406030204" pitchFamily="18" charset="0"/>
                        <a:cs typeface="Times New Roman" panose="02020603050405020304" pitchFamily="18" charset="0"/>
                      </a:rPr>
                      <m:t> </m:t>
                    </m:r>
                  </m:oMath>
                </a14:m>
                <a:r>
                  <a:rPr lang="en-US" sz="2400" dirty="0">
                    <a:solidFill>
                      <a:schemeClr val="tx1"/>
                    </a:solidFill>
                    <a:latin typeface="Calibri" panose="020F0502020204030204" pitchFamily="34" charset="0"/>
                    <a:cs typeface="Calibri" panose="020F0502020204030204" pitchFamily="34" charset="0"/>
                  </a:rPr>
                  <a:t> is the peak demand of the </a:t>
                </a:r>
                <a:r>
                  <a:rPr lang="en-US" sz="2400" i="1" dirty="0" err="1">
                    <a:solidFill>
                      <a:schemeClr val="tx1"/>
                    </a:solidFill>
                    <a:latin typeface="Calibri" panose="020F0502020204030204" pitchFamily="34" charset="0"/>
                    <a:cs typeface="Calibri" panose="020F0502020204030204" pitchFamily="34" charset="0"/>
                  </a:rPr>
                  <a:t>i</a:t>
                </a:r>
                <a:r>
                  <a:rPr lang="en-US" sz="2400" i="1" baseline="30000" dirty="0" err="1">
                    <a:solidFill>
                      <a:schemeClr val="tx1"/>
                    </a:solidFill>
                    <a:latin typeface="Calibri" panose="020F0502020204030204" pitchFamily="34" charset="0"/>
                    <a:cs typeface="Calibri" panose="020F0502020204030204" pitchFamily="34" charset="0"/>
                  </a:rPr>
                  <a:t>th</a:t>
                </a:r>
                <a:r>
                  <a:rPr lang="en-US" sz="2400" dirty="0">
                    <a:solidFill>
                      <a:schemeClr val="tx1"/>
                    </a:solidFill>
                    <a:latin typeface="Calibri" panose="020F0502020204030204" pitchFamily="34" charset="0"/>
                    <a:cs typeface="Calibri" panose="020F0502020204030204" pitchFamily="34" charset="0"/>
                  </a:rPr>
                  <a:t> load in a group of n loads.</a:t>
                </a:r>
              </a:p>
              <a:p>
                <a:pPr marL="0" indent="0" algn="just">
                  <a:spcBef>
                    <a:spcPts val="400"/>
                  </a:spcBef>
                  <a:spcAft>
                    <a:spcPts val="600"/>
                  </a:spcAft>
                  <a:buNone/>
                </a:pPr>
                <a:r>
                  <a:rPr lang="en-US" sz="2400" dirty="0">
                    <a:solidFill>
                      <a:schemeClr val="tx1"/>
                    </a:solidFill>
                    <a:latin typeface="Calibri" panose="020F0502020204030204" pitchFamily="34" charset="0"/>
                    <a:cs typeface="Calibri" panose="020F0502020204030204" pitchFamily="34" charset="0"/>
                  </a:rPr>
                  <a:t>and, </a:t>
                </a:r>
                <a14:m>
                  <m:oMath xmlns:m="http://schemas.openxmlformats.org/officeDocument/2006/math">
                    <m:sSub>
                      <m:sSubPr>
                        <m:ctrlPr>
                          <a:rPr lang="en-US" sz="2400" i="1">
                            <a:solidFill>
                              <a:schemeClr val="tx1"/>
                            </a:solidFill>
                            <a:latin typeface="Cambria Math" panose="02040503050406030204" pitchFamily="18" charset="0"/>
                            <a:cs typeface="Times New Roman" panose="02020603050405020304" pitchFamily="18" charset="0"/>
                          </a:rPr>
                        </m:ctrlPr>
                      </m:sSubPr>
                      <m:e>
                        <m:r>
                          <a:rPr lang="en-US" sz="2400" i="1">
                            <a:solidFill>
                              <a:schemeClr val="tx1"/>
                            </a:solidFill>
                            <a:latin typeface="Cambria Math" panose="02040503050406030204" pitchFamily="18" charset="0"/>
                            <a:cs typeface="Times New Roman" panose="02020603050405020304" pitchFamily="18" charset="0"/>
                          </a:rPr>
                          <m:t>𝐷</m:t>
                        </m:r>
                      </m:e>
                      <m:sub>
                        <m:r>
                          <a:rPr lang="en-US" sz="2400" i="1">
                            <a:solidFill>
                              <a:schemeClr val="tx1"/>
                            </a:solidFill>
                            <a:latin typeface="Cambria Math" panose="02040503050406030204" pitchFamily="18" charset="0"/>
                            <a:cs typeface="Times New Roman" panose="02020603050405020304" pitchFamily="18" charset="0"/>
                          </a:rPr>
                          <m:t>𝑚𝐺</m:t>
                        </m:r>
                      </m:sub>
                    </m:sSub>
                    <m:r>
                      <a:rPr lang="en-US" sz="2400" i="1">
                        <a:solidFill>
                          <a:schemeClr val="tx1"/>
                        </a:solidFill>
                        <a:latin typeface="Cambria Math" panose="02040503050406030204" pitchFamily="18" charset="0"/>
                        <a:cs typeface="Times New Roman" panose="02020603050405020304" pitchFamily="18" charset="0"/>
                      </a:rPr>
                      <m:t> </m:t>
                    </m:r>
                  </m:oMath>
                </a14:m>
                <a:r>
                  <a:rPr lang="en-US" sz="2400" dirty="0">
                    <a:solidFill>
                      <a:schemeClr val="tx1"/>
                    </a:solidFill>
                    <a:latin typeface="Calibri" panose="020F0502020204030204" pitchFamily="34" charset="0"/>
                    <a:cs typeface="Calibri" panose="020F0502020204030204" pitchFamily="34" charset="0"/>
                  </a:rPr>
                  <a:t> is the  Coincident peak demand of the group.</a:t>
                </a:r>
              </a:p>
            </p:txBody>
          </p:sp>
        </mc:Choice>
        <mc:Fallback xmlns="">
          <p:sp>
            <p:nvSpPr>
              <p:cNvPr id="3" name="Content Placeholder 2">
                <a:extLst>
                  <a:ext uri="{FF2B5EF4-FFF2-40B4-BE49-F238E27FC236}">
                    <a16:creationId xmlns:a16="http://schemas.microsoft.com/office/drawing/2014/main" id="{C4382A37-1F56-4435-9852-82BE0AB12C94}"/>
                  </a:ext>
                </a:extLst>
              </p:cNvPr>
              <p:cNvSpPr>
                <a:spLocks noGrp="1" noRot="1" noChangeAspect="1" noMove="1" noResize="1" noEditPoints="1" noAdjustHandles="1" noChangeArrowheads="1" noChangeShapeType="1" noTextEdit="1"/>
              </p:cNvSpPr>
              <p:nvPr>
                <p:ph idx="1"/>
              </p:nvPr>
            </p:nvSpPr>
            <p:spPr>
              <a:xfrm>
                <a:off x="457199" y="1009724"/>
                <a:ext cx="8229599" cy="5261571"/>
              </a:xfrm>
              <a:blipFill>
                <a:blip r:embed="rId2"/>
                <a:stretch>
                  <a:fillRect l="-1111" t="-927" r="-1111"/>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35</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30802" y="6330979"/>
            <a:ext cx="2055998" cy="365125"/>
          </a:xfrm>
        </p:spPr>
        <p:txBody>
          <a:bodyPr/>
          <a:lstStyle/>
          <a:p>
            <a:r>
              <a:rPr lang="en-US" dirty="0" err="1"/>
              <a:t>ECpE</a:t>
            </a:r>
            <a:r>
              <a:rPr lang="en-US" dirty="0"/>
              <a:t> Department</a:t>
            </a:r>
          </a:p>
        </p:txBody>
      </p:sp>
      <p:sp>
        <p:nvSpPr>
          <p:cNvPr id="10" name="Title 1">
            <a:extLst>
              <a:ext uri="{FF2B5EF4-FFF2-40B4-BE49-F238E27FC236}">
                <a16:creationId xmlns:a16="http://schemas.microsoft.com/office/drawing/2014/main" id="{398FD520-F4B4-46A1-A0E9-0E7E03FBA0A8}"/>
              </a:ext>
            </a:extLst>
          </p:cNvPr>
          <p:cNvSpPr txBox="1">
            <a:spLocks/>
          </p:cNvSpPr>
          <p:nvPr/>
        </p:nvSpPr>
        <p:spPr bwMode="auto">
          <a:xfrm>
            <a:off x="499880" y="70679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400" kern="0" dirty="0">
                <a:latin typeface="Calibri" panose="020F0502020204030204" pitchFamily="34" charset="0"/>
                <a:cs typeface="Calibri" panose="020F0502020204030204" pitchFamily="34" charset="0"/>
              </a:rPr>
              <a:t>4.4 Diversity and Coincidence</a:t>
            </a:r>
          </a:p>
        </p:txBody>
      </p:sp>
    </p:spTree>
    <p:extLst>
      <p:ext uri="{BB962C8B-B14F-4D97-AF65-F5344CB8AC3E}">
        <p14:creationId xmlns:p14="http://schemas.microsoft.com/office/powerpoint/2010/main" val="42939653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4. Load Characteristics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36</a:t>
            </a:fld>
            <a:endParaRPr lang="en-US" dirty="0"/>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726169" y="6330979"/>
            <a:ext cx="1960631" cy="365125"/>
          </a:xfrm>
        </p:spPr>
        <p:txBody>
          <a:bodyPr/>
          <a:lstStyle/>
          <a:p>
            <a:r>
              <a:rPr lang="en-US" dirty="0" err="1"/>
              <a:t>ECpE</a:t>
            </a:r>
            <a:r>
              <a:rPr lang="en-US" dirty="0"/>
              <a:t> Department</a:t>
            </a:r>
          </a:p>
        </p:txBody>
      </p:sp>
      <p:sp>
        <p:nvSpPr>
          <p:cNvPr id="10" name="Title 1">
            <a:extLst>
              <a:ext uri="{FF2B5EF4-FFF2-40B4-BE49-F238E27FC236}">
                <a16:creationId xmlns:a16="http://schemas.microsoft.com/office/drawing/2014/main" id="{398FD520-F4B4-46A1-A0E9-0E7E03FBA0A8}"/>
              </a:ext>
            </a:extLst>
          </p:cNvPr>
          <p:cNvSpPr txBox="1">
            <a:spLocks/>
          </p:cNvSpPr>
          <p:nvPr/>
        </p:nvSpPr>
        <p:spPr bwMode="auto">
          <a:xfrm>
            <a:off x="499880" y="79823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4.4 Diversity and Coincidence</a:t>
            </a:r>
          </a:p>
        </p:txBody>
      </p:sp>
      <p:pic>
        <p:nvPicPr>
          <p:cNvPr id="8" name="Picture 7">
            <a:extLst>
              <a:ext uri="{FF2B5EF4-FFF2-40B4-BE49-F238E27FC236}">
                <a16:creationId xmlns:a16="http://schemas.microsoft.com/office/drawing/2014/main" id="{BEDA0C3F-909C-45DD-8C8A-A670CFC641C9}"/>
              </a:ext>
            </a:extLst>
          </p:cNvPr>
          <p:cNvPicPr>
            <a:picLocks noChangeAspect="1"/>
          </p:cNvPicPr>
          <p:nvPr/>
        </p:nvPicPr>
        <p:blipFill>
          <a:blip r:embed="rId2"/>
          <a:stretch>
            <a:fillRect/>
          </a:stretch>
        </p:blipFill>
        <p:spPr>
          <a:xfrm>
            <a:off x="0" y="1164504"/>
            <a:ext cx="2873273" cy="1955817"/>
          </a:xfrm>
          <a:prstGeom prst="rect">
            <a:avLst/>
          </a:prstGeom>
        </p:spPr>
      </p:pic>
      <p:pic>
        <p:nvPicPr>
          <p:cNvPr id="9" name="Picture 8">
            <a:extLst>
              <a:ext uri="{FF2B5EF4-FFF2-40B4-BE49-F238E27FC236}">
                <a16:creationId xmlns:a16="http://schemas.microsoft.com/office/drawing/2014/main" id="{3D1CEDF7-70B8-443B-9138-3B6714639B27}"/>
              </a:ext>
            </a:extLst>
          </p:cNvPr>
          <p:cNvPicPr>
            <a:picLocks noChangeAspect="1"/>
          </p:cNvPicPr>
          <p:nvPr/>
        </p:nvPicPr>
        <p:blipFill>
          <a:blip r:embed="rId3"/>
          <a:stretch>
            <a:fillRect/>
          </a:stretch>
        </p:blipFill>
        <p:spPr>
          <a:xfrm>
            <a:off x="3100529" y="1319026"/>
            <a:ext cx="2451636" cy="1756901"/>
          </a:xfrm>
          <a:prstGeom prst="rect">
            <a:avLst/>
          </a:prstGeom>
        </p:spPr>
      </p:pic>
      <p:pic>
        <p:nvPicPr>
          <p:cNvPr id="11" name="Picture 10">
            <a:extLst>
              <a:ext uri="{FF2B5EF4-FFF2-40B4-BE49-F238E27FC236}">
                <a16:creationId xmlns:a16="http://schemas.microsoft.com/office/drawing/2014/main" id="{725C2287-FFF0-4528-9BD5-C69143646E7B}"/>
              </a:ext>
            </a:extLst>
          </p:cNvPr>
          <p:cNvPicPr>
            <a:picLocks noChangeAspect="1"/>
          </p:cNvPicPr>
          <p:nvPr/>
        </p:nvPicPr>
        <p:blipFill>
          <a:blip r:embed="rId4"/>
          <a:stretch>
            <a:fillRect/>
          </a:stretch>
        </p:blipFill>
        <p:spPr>
          <a:xfrm>
            <a:off x="6176766" y="1281853"/>
            <a:ext cx="2600649" cy="1756939"/>
          </a:xfrm>
          <a:prstGeom prst="rect">
            <a:avLst/>
          </a:prstGeom>
        </p:spPr>
      </p:pic>
      <p:pic>
        <p:nvPicPr>
          <p:cNvPr id="12" name="Picture 11">
            <a:extLst>
              <a:ext uri="{FF2B5EF4-FFF2-40B4-BE49-F238E27FC236}">
                <a16:creationId xmlns:a16="http://schemas.microsoft.com/office/drawing/2014/main" id="{A10D405D-5E2F-482E-9F68-568DC28821D1}"/>
              </a:ext>
            </a:extLst>
          </p:cNvPr>
          <p:cNvPicPr>
            <a:picLocks noChangeAspect="1"/>
          </p:cNvPicPr>
          <p:nvPr/>
        </p:nvPicPr>
        <p:blipFill>
          <a:blip r:embed="rId5"/>
          <a:stretch>
            <a:fillRect/>
          </a:stretch>
        </p:blipFill>
        <p:spPr>
          <a:xfrm>
            <a:off x="50498" y="3429000"/>
            <a:ext cx="3008632" cy="2039184"/>
          </a:xfrm>
          <a:prstGeom prst="rect">
            <a:avLst/>
          </a:prstGeom>
        </p:spPr>
      </p:pic>
      <p:sp>
        <p:nvSpPr>
          <p:cNvPr id="13" name="TextBox 12">
            <a:extLst>
              <a:ext uri="{FF2B5EF4-FFF2-40B4-BE49-F238E27FC236}">
                <a16:creationId xmlns:a16="http://schemas.microsoft.com/office/drawing/2014/main" id="{EDF637F4-B076-4AA8-9CD9-20A43F48903D}"/>
              </a:ext>
            </a:extLst>
          </p:cNvPr>
          <p:cNvSpPr txBox="1"/>
          <p:nvPr/>
        </p:nvSpPr>
        <p:spPr>
          <a:xfrm>
            <a:off x="0" y="3033006"/>
            <a:ext cx="3100529"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Fig. a: Demand of a house on 30‐minute basis..</a:t>
            </a:r>
          </a:p>
        </p:txBody>
      </p:sp>
      <p:sp>
        <p:nvSpPr>
          <p:cNvPr id="16" name="TextBox 15">
            <a:extLst>
              <a:ext uri="{FF2B5EF4-FFF2-40B4-BE49-F238E27FC236}">
                <a16:creationId xmlns:a16="http://schemas.microsoft.com/office/drawing/2014/main" id="{F74D0CAC-3C6B-4FDF-875E-AE83403F7A43}"/>
              </a:ext>
            </a:extLst>
          </p:cNvPr>
          <p:cNvSpPr txBox="1"/>
          <p:nvPr/>
        </p:nvSpPr>
        <p:spPr>
          <a:xfrm>
            <a:off x="3076237" y="3043245"/>
            <a:ext cx="2991525"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Fig. b: Demand of a house on one‐hour basis.</a:t>
            </a:r>
          </a:p>
        </p:txBody>
      </p:sp>
      <p:sp>
        <p:nvSpPr>
          <p:cNvPr id="17" name="TextBox 16">
            <a:extLst>
              <a:ext uri="{FF2B5EF4-FFF2-40B4-BE49-F238E27FC236}">
                <a16:creationId xmlns:a16="http://schemas.microsoft.com/office/drawing/2014/main" id="{28E0924F-A1A2-4253-B1F9-7B6F47F9EC7A}"/>
              </a:ext>
            </a:extLst>
          </p:cNvPr>
          <p:cNvSpPr txBox="1"/>
          <p:nvPr/>
        </p:nvSpPr>
        <p:spPr>
          <a:xfrm>
            <a:off x="0" y="5408681"/>
            <a:ext cx="3183885"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Fig. d: Fifteen‐minute average load of 5 houses.</a:t>
            </a:r>
          </a:p>
        </p:txBody>
      </p:sp>
      <p:sp>
        <p:nvSpPr>
          <p:cNvPr id="18" name="TextBox 17">
            <a:extLst>
              <a:ext uri="{FF2B5EF4-FFF2-40B4-BE49-F238E27FC236}">
                <a16:creationId xmlns:a16="http://schemas.microsoft.com/office/drawing/2014/main" id="{6BB7B396-AD9C-4114-81AA-AAC38840B515}"/>
              </a:ext>
            </a:extLst>
          </p:cNvPr>
          <p:cNvSpPr txBox="1"/>
          <p:nvPr/>
        </p:nvSpPr>
        <p:spPr>
          <a:xfrm>
            <a:off x="5949510" y="3033619"/>
            <a:ext cx="3291286"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Fig. c: Fifteen‐minute average load of two houses.</a:t>
            </a:r>
          </a:p>
        </p:txBody>
      </p:sp>
      <p:pic>
        <p:nvPicPr>
          <p:cNvPr id="19" name="Picture 18">
            <a:extLst>
              <a:ext uri="{FF2B5EF4-FFF2-40B4-BE49-F238E27FC236}">
                <a16:creationId xmlns:a16="http://schemas.microsoft.com/office/drawing/2014/main" id="{3D89AAC7-69B5-4742-ABB5-B7126C2A5D9F}"/>
              </a:ext>
            </a:extLst>
          </p:cNvPr>
          <p:cNvPicPr>
            <a:picLocks noChangeAspect="1"/>
          </p:cNvPicPr>
          <p:nvPr/>
        </p:nvPicPr>
        <p:blipFill>
          <a:blip r:embed="rId6"/>
          <a:stretch>
            <a:fillRect/>
          </a:stretch>
        </p:blipFill>
        <p:spPr>
          <a:xfrm>
            <a:off x="3218685" y="3537757"/>
            <a:ext cx="2718652" cy="1860842"/>
          </a:xfrm>
          <a:prstGeom prst="rect">
            <a:avLst/>
          </a:prstGeom>
        </p:spPr>
      </p:pic>
      <p:sp>
        <p:nvSpPr>
          <p:cNvPr id="20" name="TextBox 19">
            <a:extLst>
              <a:ext uri="{FF2B5EF4-FFF2-40B4-BE49-F238E27FC236}">
                <a16:creationId xmlns:a16="http://schemas.microsoft.com/office/drawing/2014/main" id="{F07C0D34-F66D-4818-8178-6E15D7C5C020}"/>
              </a:ext>
            </a:extLst>
          </p:cNvPr>
          <p:cNvSpPr txBox="1"/>
          <p:nvPr/>
        </p:nvSpPr>
        <p:spPr>
          <a:xfrm>
            <a:off x="2999417" y="5401401"/>
            <a:ext cx="3252814"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Fig. e: Fifteen‐minute average load of 10 houses.</a:t>
            </a:r>
          </a:p>
        </p:txBody>
      </p:sp>
      <p:pic>
        <p:nvPicPr>
          <p:cNvPr id="21" name="Picture 20">
            <a:extLst>
              <a:ext uri="{FF2B5EF4-FFF2-40B4-BE49-F238E27FC236}">
                <a16:creationId xmlns:a16="http://schemas.microsoft.com/office/drawing/2014/main" id="{4368FA93-EBA4-4701-A2D2-B26586BDAED6}"/>
              </a:ext>
            </a:extLst>
          </p:cNvPr>
          <p:cNvPicPr>
            <a:picLocks noChangeAspect="1"/>
          </p:cNvPicPr>
          <p:nvPr/>
        </p:nvPicPr>
        <p:blipFill>
          <a:blip r:embed="rId7"/>
          <a:stretch>
            <a:fillRect/>
          </a:stretch>
        </p:blipFill>
        <p:spPr>
          <a:xfrm>
            <a:off x="6174605" y="3512445"/>
            <a:ext cx="2841095" cy="1951709"/>
          </a:xfrm>
          <a:prstGeom prst="rect">
            <a:avLst/>
          </a:prstGeom>
        </p:spPr>
      </p:pic>
      <p:sp>
        <p:nvSpPr>
          <p:cNvPr id="22" name="TextBox 21">
            <a:extLst>
              <a:ext uri="{FF2B5EF4-FFF2-40B4-BE49-F238E27FC236}">
                <a16:creationId xmlns:a16="http://schemas.microsoft.com/office/drawing/2014/main" id="{B24E26C5-BAE2-4FB6-88E7-F12E4B02FDEE}"/>
              </a:ext>
            </a:extLst>
          </p:cNvPr>
          <p:cNvSpPr txBox="1"/>
          <p:nvPr/>
        </p:nvSpPr>
        <p:spPr>
          <a:xfrm>
            <a:off x="6067762" y="5394108"/>
            <a:ext cx="3196709"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Fig. f: Fifteen‐minute average load of 20 houses.</a:t>
            </a:r>
          </a:p>
        </p:txBody>
      </p:sp>
    </p:spTree>
    <p:extLst>
      <p:ext uri="{BB962C8B-B14F-4D97-AF65-F5344CB8AC3E}">
        <p14:creationId xmlns:p14="http://schemas.microsoft.com/office/powerpoint/2010/main" val="32196549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4. Load Characteristics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171437" y="1181175"/>
            <a:ext cx="4582070" cy="486715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Bef>
                <a:spcPts val="0"/>
              </a:spcBef>
              <a:spcAft>
                <a:spcPts val="0"/>
              </a:spcAft>
            </a:pPr>
            <a:r>
              <a:rPr lang="en-US" sz="2350" dirty="0">
                <a:solidFill>
                  <a:schemeClr val="tx1"/>
                </a:solidFill>
                <a:latin typeface="Calibri" panose="020F0502020204030204" pitchFamily="34" charset="0"/>
                <a:cs typeface="Calibri" panose="020F0502020204030204" pitchFamily="34" charset="0"/>
              </a:rPr>
              <a:t>Coincidence factor (CF) ranges from 0 to 1.</a:t>
            </a:r>
          </a:p>
          <a:p>
            <a:pPr algn="just">
              <a:spcBef>
                <a:spcPts val="0"/>
              </a:spcBef>
              <a:spcAft>
                <a:spcPts val="0"/>
              </a:spcAft>
            </a:pPr>
            <a:r>
              <a:rPr lang="en-US" sz="2350" dirty="0">
                <a:solidFill>
                  <a:schemeClr val="tx1"/>
                </a:solidFill>
                <a:latin typeface="Calibri" panose="020F0502020204030204" pitchFamily="34" charset="0"/>
                <a:cs typeface="Calibri" panose="020F0502020204030204" pitchFamily="34" charset="0"/>
              </a:rPr>
              <a:t>CF decreases as the number of houses in a group increases.</a:t>
            </a:r>
          </a:p>
          <a:p>
            <a:pPr algn="just">
              <a:spcBef>
                <a:spcPts val="0"/>
              </a:spcBef>
              <a:spcAft>
                <a:spcPts val="0"/>
              </a:spcAft>
            </a:pPr>
            <a:r>
              <a:rPr lang="en-US" sz="2350" dirty="0">
                <a:solidFill>
                  <a:schemeClr val="tx1"/>
                </a:solidFill>
                <a:latin typeface="Calibri" panose="020F0502020204030204" pitchFamily="34" charset="0"/>
                <a:cs typeface="Calibri" panose="020F0502020204030204" pitchFamily="34" charset="0"/>
              </a:rPr>
              <a:t>Common range for CF: 0.3–0.6 for larger groups.</a:t>
            </a:r>
          </a:p>
          <a:p>
            <a:pPr algn="just">
              <a:spcBef>
                <a:spcPts val="0"/>
              </a:spcBef>
              <a:spcAft>
                <a:spcPts val="0"/>
              </a:spcAft>
            </a:pPr>
            <a:r>
              <a:rPr lang="en-US" sz="2350" dirty="0">
                <a:solidFill>
                  <a:schemeClr val="tx1"/>
                </a:solidFill>
                <a:latin typeface="Calibri" panose="020F0502020204030204" pitchFamily="34" charset="0"/>
                <a:cs typeface="Calibri" panose="020F0502020204030204" pitchFamily="34" charset="0"/>
              </a:rPr>
              <a:t>CF graph (similar to Figure on the right) shows CF variation based on the number of houses (</a:t>
            </a:r>
            <a:r>
              <a:rPr lang="en-US" sz="2350" i="1" dirty="0">
                <a:solidFill>
                  <a:schemeClr val="tx1"/>
                </a:solidFill>
                <a:latin typeface="Calibri" panose="020F0502020204030204" pitchFamily="34" charset="0"/>
                <a:cs typeface="Calibri" panose="020F0502020204030204" pitchFamily="34" charset="0"/>
              </a:rPr>
              <a:t>n</a:t>
            </a:r>
            <a:r>
              <a:rPr lang="en-US" sz="2350" dirty="0">
                <a:solidFill>
                  <a:schemeClr val="tx1"/>
                </a:solidFill>
                <a:latin typeface="Calibri" panose="020F0502020204030204" pitchFamily="34" charset="0"/>
                <a:cs typeface="Calibri" panose="020F0502020204030204" pitchFamily="34" charset="0"/>
              </a:rPr>
              <a:t>).</a:t>
            </a:r>
          </a:p>
          <a:p>
            <a:pPr algn="just">
              <a:spcBef>
                <a:spcPts val="0"/>
              </a:spcBef>
              <a:spcAft>
                <a:spcPts val="0"/>
              </a:spcAft>
            </a:pPr>
            <a:r>
              <a:rPr lang="en-US" sz="2350" dirty="0">
                <a:solidFill>
                  <a:schemeClr val="tx1"/>
                </a:solidFill>
                <a:latin typeface="Calibri" panose="020F0502020204030204" pitchFamily="34" charset="0"/>
                <a:cs typeface="Calibri" panose="020F0502020204030204" pitchFamily="34" charset="0"/>
              </a:rPr>
              <a:t>CF decreases quickly for lower n values, then saturates.</a:t>
            </a:r>
          </a:p>
          <a:p>
            <a:pPr algn="just">
              <a:spcBef>
                <a:spcPts val="0"/>
              </a:spcBef>
              <a:spcAft>
                <a:spcPts val="0"/>
              </a:spcAft>
            </a:pPr>
            <a:r>
              <a:rPr lang="en-US" sz="2350" dirty="0">
                <a:solidFill>
                  <a:schemeClr val="tx1"/>
                </a:solidFill>
                <a:latin typeface="Calibri" panose="020F0502020204030204" pitchFamily="34" charset="0"/>
                <a:cs typeface="Calibri" panose="020F0502020204030204" pitchFamily="34" charset="0"/>
              </a:rPr>
              <a:t>Saturation point typically reached around </a:t>
            </a:r>
            <a:r>
              <a:rPr lang="en-US" sz="2350" i="1" dirty="0">
                <a:solidFill>
                  <a:schemeClr val="tx1"/>
                </a:solidFill>
                <a:latin typeface="Calibri" panose="020F0502020204030204" pitchFamily="34" charset="0"/>
                <a:cs typeface="Calibri" panose="020F0502020204030204" pitchFamily="34" charset="0"/>
              </a:rPr>
              <a:t>n </a:t>
            </a:r>
            <a:r>
              <a:rPr lang="en-US" sz="2350" dirty="0">
                <a:solidFill>
                  <a:schemeClr val="tx1"/>
                </a:solidFill>
                <a:latin typeface="Calibri" panose="020F0502020204030204" pitchFamily="34" charset="0"/>
                <a:cs typeface="Calibri" panose="020F0502020204030204" pitchFamily="34" charset="0"/>
              </a:rPr>
              <a:t>= 15–20.</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37</a:t>
            </a:fld>
            <a:endParaRPr lang="en-US" dirty="0"/>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720560" y="6330979"/>
            <a:ext cx="1966240" cy="365125"/>
          </a:xfrm>
        </p:spPr>
        <p:txBody>
          <a:bodyPr/>
          <a:lstStyle/>
          <a:p>
            <a:r>
              <a:rPr lang="en-US" dirty="0" err="1"/>
              <a:t>ECpE</a:t>
            </a:r>
            <a:r>
              <a:rPr lang="en-US" dirty="0"/>
              <a:t> Department</a:t>
            </a:r>
          </a:p>
        </p:txBody>
      </p:sp>
      <p:sp>
        <p:nvSpPr>
          <p:cNvPr id="10" name="Title 1">
            <a:extLst>
              <a:ext uri="{FF2B5EF4-FFF2-40B4-BE49-F238E27FC236}">
                <a16:creationId xmlns:a16="http://schemas.microsoft.com/office/drawing/2014/main" id="{398FD520-F4B4-46A1-A0E9-0E7E03FBA0A8}"/>
              </a:ext>
            </a:extLst>
          </p:cNvPr>
          <p:cNvSpPr txBox="1">
            <a:spLocks/>
          </p:cNvSpPr>
          <p:nvPr/>
        </p:nvSpPr>
        <p:spPr bwMode="auto">
          <a:xfrm>
            <a:off x="499880" y="80966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400" kern="0" dirty="0">
                <a:latin typeface="Calibri" panose="020F0502020204030204" pitchFamily="34" charset="0"/>
                <a:cs typeface="Calibri" panose="020F0502020204030204" pitchFamily="34" charset="0"/>
              </a:rPr>
              <a:t>4.4 Diversity and Coincidence</a:t>
            </a:r>
          </a:p>
        </p:txBody>
      </p:sp>
      <p:pic>
        <p:nvPicPr>
          <p:cNvPr id="4" name="Picture 3">
            <a:extLst>
              <a:ext uri="{FF2B5EF4-FFF2-40B4-BE49-F238E27FC236}">
                <a16:creationId xmlns:a16="http://schemas.microsoft.com/office/drawing/2014/main" id="{62D6C452-06F6-43EA-B9C1-D36B6327E71C}"/>
              </a:ext>
            </a:extLst>
          </p:cNvPr>
          <p:cNvPicPr>
            <a:picLocks noChangeAspect="1"/>
          </p:cNvPicPr>
          <p:nvPr/>
        </p:nvPicPr>
        <p:blipFill>
          <a:blip r:embed="rId2"/>
          <a:stretch>
            <a:fillRect/>
          </a:stretch>
        </p:blipFill>
        <p:spPr>
          <a:xfrm>
            <a:off x="4753507" y="1045779"/>
            <a:ext cx="4230321" cy="2766180"/>
          </a:xfrm>
          <a:prstGeom prst="rect">
            <a:avLst/>
          </a:prstGeom>
        </p:spPr>
      </p:pic>
      <p:sp>
        <p:nvSpPr>
          <p:cNvPr id="8" name="TextBox 7">
            <a:extLst>
              <a:ext uri="{FF2B5EF4-FFF2-40B4-BE49-F238E27FC236}">
                <a16:creationId xmlns:a16="http://schemas.microsoft.com/office/drawing/2014/main" id="{6D6DA57C-E64B-4330-B8F1-21A3522DAE7B}"/>
              </a:ext>
            </a:extLst>
          </p:cNvPr>
          <p:cNvSpPr txBox="1"/>
          <p:nvPr/>
        </p:nvSpPr>
        <p:spPr>
          <a:xfrm>
            <a:off x="4835518" y="3908920"/>
            <a:ext cx="4400564"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Fig. Coincidence factor as a function of number of houses.</a:t>
            </a:r>
          </a:p>
        </p:txBody>
      </p:sp>
    </p:spTree>
    <p:extLst>
      <p:ext uri="{BB962C8B-B14F-4D97-AF65-F5344CB8AC3E}">
        <p14:creationId xmlns:p14="http://schemas.microsoft.com/office/powerpoint/2010/main" val="5183911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4. Load Characteristics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199" y="1181175"/>
                <a:ext cx="8229600" cy="468622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Bef>
                    <a:spcPts val="400"/>
                  </a:spcBef>
                  <a:spcAft>
                    <a:spcPts val="600"/>
                  </a:spcAft>
                </a:pPr>
                <a:r>
                  <a:rPr lang="en-US" sz="2400" dirty="0">
                    <a:solidFill>
                      <a:schemeClr val="tx1"/>
                    </a:solidFill>
                    <a:latin typeface="Calibri" panose="020F0502020204030204" pitchFamily="34" charset="0"/>
                    <a:cs typeface="Calibri" panose="020F0502020204030204" pitchFamily="34" charset="0"/>
                  </a:rPr>
                  <a:t>The inverse of the coincidence factor is defined as the diversity factor (D).</a:t>
                </a:r>
              </a:p>
              <a:p>
                <a:pPr algn="just">
                  <a:spcBef>
                    <a:spcPts val="400"/>
                  </a:spcBef>
                  <a:spcAft>
                    <a:spcPts val="600"/>
                  </a:spcAft>
                </a:pPr>
                <a:r>
                  <a:rPr lang="en-US" sz="2400" dirty="0">
                    <a:solidFill>
                      <a:schemeClr val="tx1"/>
                    </a:solidFill>
                    <a:latin typeface="Calibri" panose="020F0502020204030204" pitchFamily="34" charset="0"/>
                    <a:cs typeface="Calibri" panose="020F0502020204030204" pitchFamily="34" charset="0"/>
                  </a:rPr>
                  <a:t>Diversity Factor gives an indication of the separation in individual house's peak demands in comparison to the peak demand of the group. Mathematically,</a:t>
                </a:r>
              </a:p>
              <a:p>
                <a:pPr marL="0" indent="0" algn="just">
                  <a:spcBef>
                    <a:spcPts val="400"/>
                  </a:spcBef>
                  <a:spcAft>
                    <a:spcPts val="600"/>
                  </a:spcAft>
                  <a:buNone/>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cs typeface="Times New Roman" panose="02020603050405020304" pitchFamily="18" charset="0"/>
                        </a:rPr>
                        <m:t>𝐷</m:t>
                      </m:r>
                      <m:r>
                        <a:rPr lang="en-US" sz="2400" b="0" i="1" smtClean="0">
                          <a:solidFill>
                            <a:schemeClr val="tx1"/>
                          </a:solidFill>
                          <a:latin typeface="Cambria Math" panose="02040503050406030204" pitchFamily="18" charset="0"/>
                          <a:cs typeface="Times New Roman" panose="02020603050405020304" pitchFamily="18" charset="0"/>
                        </a:rPr>
                        <m:t>=</m:t>
                      </m:r>
                      <m:f>
                        <m:fPr>
                          <m:ctrlPr>
                            <a:rPr lang="en-US" sz="2400" b="0" i="1" smtClean="0">
                              <a:solidFill>
                                <a:schemeClr val="tx1"/>
                              </a:solidFill>
                              <a:latin typeface="Cambria Math" panose="02040503050406030204" pitchFamily="18" charset="0"/>
                              <a:cs typeface="Times New Roman" panose="02020603050405020304" pitchFamily="18" charset="0"/>
                            </a:rPr>
                          </m:ctrlPr>
                        </m:fPr>
                        <m:num>
                          <m:r>
                            <a:rPr lang="en-US" sz="2400" b="0" i="1" smtClean="0">
                              <a:solidFill>
                                <a:schemeClr val="tx1"/>
                              </a:solidFill>
                              <a:latin typeface="Cambria Math" panose="02040503050406030204" pitchFamily="18" charset="0"/>
                              <a:cs typeface="Times New Roman" panose="02020603050405020304" pitchFamily="18" charset="0"/>
                            </a:rPr>
                            <m:t>1</m:t>
                          </m:r>
                        </m:num>
                        <m:den>
                          <m:r>
                            <a:rPr lang="en-US" sz="2400" b="0" i="1" smtClean="0">
                              <a:solidFill>
                                <a:schemeClr val="tx1"/>
                              </a:solidFill>
                              <a:latin typeface="Cambria Math" panose="02040503050406030204" pitchFamily="18" charset="0"/>
                              <a:cs typeface="Times New Roman" panose="02020603050405020304" pitchFamily="18" charset="0"/>
                            </a:rPr>
                            <m:t>𝐶</m:t>
                          </m:r>
                        </m:den>
                      </m:f>
                    </m:oMath>
                  </m:oMathPara>
                </a14:m>
                <a:endParaRPr lang="en-US" sz="2400" dirty="0">
                  <a:solidFill>
                    <a:schemeClr val="tx1"/>
                  </a:solidFill>
                  <a:latin typeface="Calibri" panose="020F0502020204030204" pitchFamily="34" charset="0"/>
                  <a:cs typeface="Calibri" panose="020F0502020204030204" pitchFamily="34" charset="0"/>
                </a:endParaRPr>
              </a:p>
              <a:p>
                <a:pPr algn="just">
                  <a:spcBef>
                    <a:spcPts val="400"/>
                  </a:spcBef>
                  <a:spcAft>
                    <a:spcPts val="600"/>
                  </a:spcAft>
                </a:pPr>
                <a:r>
                  <a:rPr lang="en-US" sz="2400" dirty="0">
                    <a:solidFill>
                      <a:schemeClr val="tx1"/>
                    </a:solidFill>
                    <a:latin typeface="Calibri" panose="020F0502020204030204" pitchFamily="34" charset="0"/>
                    <a:cs typeface="Calibri" panose="020F0502020204030204" pitchFamily="34" charset="0"/>
                  </a:rPr>
                  <a:t>Further, the difference between the sum of the individual peak demands and the coincident peak demand of the group is defined as LD,</a:t>
                </a:r>
              </a:p>
              <a:p>
                <a:pPr marL="0" indent="0" algn="ctr">
                  <a:spcBef>
                    <a:spcPts val="400"/>
                  </a:spcBef>
                  <a:spcAft>
                    <a:spcPts val="600"/>
                  </a:spcAft>
                  <a:buNone/>
                </a:pPr>
                <a14:m>
                  <m:oMath xmlns:m="http://schemas.openxmlformats.org/officeDocument/2006/math">
                    <m:r>
                      <a:rPr lang="en-US" sz="2400" b="0" i="1" smtClean="0">
                        <a:solidFill>
                          <a:schemeClr val="tx1"/>
                        </a:solidFill>
                        <a:latin typeface="Cambria Math" panose="02040503050406030204" pitchFamily="18" charset="0"/>
                        <a:cs typeface="Times New Roman" panose="02020603050405020304" pitchFamily="18" charset="0"/>
                      </a:rPr>
                      <m:t>𝐿𝐷</m:t>
                    </m:r>
                    <m:r>
                      <a:rPr lang="en-US" sz="2400" b="0" i="1" smtClean="0">
                        <a:solidFill>
                          <a:schemeClr val="tx1"/>
                        </a:solidFill>
                        <a:latin typeface="Cambria Math" panose="02040503050406030204" pitchFamily="18" charset="0"/>
                        <a:cs typeface="Times New Roman" panose="02020603050405020304" pitchFamily="18" charset="0"/>
                      </a:rPr>
                      <m:t>=</m:t>
                    </m:r>
                    <m:nary>
                      <m:naryPr>
                        <m:chr m:val="∑"/>
                        <m:ctrlPr>
                          <a:rPr lang="en-US" sz="2400" b="0" i="1" smtClean="0">
                            <a:solidFill>
                              <a:schemeClr val="tx1"/>
                            </a:solidFill>
                            <a:latin typeface="Cambria Math" panose="02040503050406030204" pitchFamily="18" charset="0"/>
                            <a:cs typeface="Times New Roman" panose="02020603050405020304" pitchFamily="18" charset="0"/>
                          </a:rPr>
                        </m:ctrlPr>
                      </m:naryPr>
                      <m:sub>
                        <m:r>
                          <m:rPr>
                            <m:brk m:alnAt="23"/>
                          </m:rPr>
                          <a:rPr lang="en-US" sz="2400" b="0" i="1" smtClean="0">
                            <a:solidFill>
                              <a:schemeClr val="tx1"/>
                            </a:solidFill>
                            <a:latin typeface="Cambria Math" panose="02040503050406030204" pitchFamily="18" charset="0"/>
                            <a:cs typeface="Times New Roman" panose="02020603050405020304" pitchFamily="18" charset="0"/>
                          </a:rPr>
                          <m:t>𝐼</m:t>
                        </m:r>
                        <m:r>
                          <a:rPr lang="en-US" sz="2400" b="0" i="1" smtClean="0">
                            <a:solidFill>
                              <a:schemeClr val="tx1"/>
                            </a:solidFill>
                            <a:latin typeface="Cambria Math" panose="02040503050406030204" pitchFamily="18" charset="0"/>
                            <a:cs typeface="Times New Roman" panose="02020603050405020304" pitchFamily="18" charset="0"/>
                          </a:rPr>
                          <m:t>=1</m:t>
                        </m:r>
                      </m:sub>
                      <m:sup>
                        <m:r>
                          <a:rPr lang="en-US" sz="2400" b="0" i="1" smtClean="0">
                            <a:solidFill>
                              <a:schemeClr val="tx1"/>
                            </a:solidFill>
                            <a:latin typeface="Cambria Math" panose="02040503050406030204" pitchFamily="18" charset="0"/>
                            <a:cs typeface="Times New Roman" panose="02020603050405020304" pitchFamily="18" charset="0"/>
                          </a:rPr>
                          <m:t>𝑛</m:t>
                        </m:r>
                      </m:sup>
                      <m:e>
                        <m:sSub>
                          <m:sSubPr>
                            <m:ctrlPr>
                              <a:rPr lang="en-US" sz="2400" b="0" i="1" smtClean="0">
                                <a:solidFill>
                                  <a:schemeClr val="tx1"/>
                                </a:solidFill>
                                <a:latin typeface="Cambria Math" panose="02040503050406030204" pitchFamily="18" charset="0"/>
                                <a:cs typeface="Times New Roman" panose="02020603050405020304" pitchFamily="18" charset="0"/>
                              </a:rPr>
                            </m:ctrlPr>
                          </m:sSubPr>
                          <m:e>
                            <m:r>
                              <a:rPr lang="en-US" sz="2400" b="0" i="1" smtClean="0">
                                <a:solidFill>
                                  <a:schemeClr val="tx1"/>
                                </a:solidFill>
                                <a:latin typeface="Cambria Math" panose="02040503050406030204" pitchFamily="18" charset="0"/>
                                <a:cs typeface="Times New Roman" panose="02020603050405020304" pitchFamily="18" charset="0"/>
                              </a:rPr>
                              <m:t>𝐷</m:t>
                            </m:r>
                          </m:e>
                          <m:sub>
                            <m:r>
                              <a:rPr lang="en-US" sz="2400" b="0" i="1" smtClean="0">
                                <a:solidFill>
                                  <a:schemeClr val="tx1"/>
                                </a:solidFill>
                                <a:latin typeface="Cambria Math" panose="02040503050406030204" pitchFamily="18" charset="0"/>
                                <a:cs typeface="Times New Roman" panose="02020603050405020304" pitchFamily="18" charset="0"/>
                              </a:rPr>
                              <m:t>𝑚𝑖</m:t>
                            </m:r>
                          </m:sub>
                        </m:sSub>
                        <m:r>
                          <a:rPr lang="en-US" sz="2400" b="0" i="1" smtClean="0">
                            <a:solidFill>
                              <a:schemeClr val="tx1"/>
                            </a:solidFill>
                            <a:latin typeface="Cambria Math" panose="02040503050406030204" pitchFamily="18" charset="0"/>
                            <a:cs typeface="Times New Roman" panose="02020603050405020304" pitchFamily="18" charset="0"/>
                          </a:rPr>
                          <m:t>−</m:t>
                        </m:r>
                        <m:sSub>
                          <m:sSubPr>
                            <m:ctrlPr>
                              <a:rPr lang="en-US" sz="2400" b="0" i="1" smtClean="0">
                                <a:solidFill>
                                  <a:schemeClr val="tx1"/>
                                </a:solidFill>
                                <a:latin typeface="Cambria Math" panose="02040503050406030204" pitchFamily="18" charset="0"/>
                                <a:cs typeface="Times New Roman" panose="02020603050405020304" pitchFamily="18" charset="0"/>
                              </a:rPr>
                            </m:ctrlPr>
                          </m:sSubPr>
                          <m:e>
                            <m:r>
                              <a:rPr lang="en-US" sz="2400" b="0" i="1" smtClean="0">
                                <a:solidFill>
                                  <a:schemeClr val="tx1"/>
                                </a:solidFill>
                                <a:latin typeface="Cambria Math" panose="02040503050406030204" pitchFamily="18" charset="0"/>
                                <a:cs typeface="Times New Roman" panose="02020603050405020304" pitchFamily="18" charset="0"/>
                              </a:rPr>
                              <m:t>𝐷</m:t>
                            </m:r>
                          </m:e>
                          <m:sub>
                            <m:r>
                              <a:rPr lang="en-US" sz="2400" b="0" i="1" smtClean="0">
                                <a:solidFill>
                                  <a:schemeClr val="tx1"/>
                                </a:solidFill>
                                <a:latin typeface="Cambria Math" panose="02040503050406030204" pitchFamily="18" charset="0"/>
                                <a:cs typeface="Times New Roman" panose="02020603050405020304" pitchFamily="18" charset="0"/>
                              </a:rPr>
                              <m:t>𝑚𝐺</m:t>
                            </m:r>
                          </m:sub>
                        </m:sSub>
                      </m:e>
                    </m:nary>
                  </m:oMath>
                </a14:m>
                <a:r>
                  <a:rPr lang="en-US" sz="2400" dirty="0">
                    <a:solidFill>
                      <a:schemeClr val="tx1"/>
                    </a:solidFill>
                    <a:latin typeface="Calibri" panose="020F0502020204030204" pitchFamily="34" charset="0"/>
                    <a:cs typeface="Calibri" panose="020F0502020204030204" pitchFamily="34" charset="0"/>
                  </a:rPr>
                  <a:t> </a:t>
                </a:r>
              </a:p>
            </p:txBody>
          </p:sp>
        </mc:Choice>
        <mc:Fallback xmlns="">
          <p:sp>
            <p:nvSpPr>
              <p:cNvPr id="3" name="Content Placeholder 2">
                <a:extLst>
                  <a:ext uri="{FF2B5EF4-FFF2-40B4-BE49-F238E27FC236}">
                    <a16:creationId xmlns:a16="http://schemas.microsoft.com/office/drawing/2014/main" id="{C4382A37-1F56-4435-9852-82BE0AB12C94}"/>
                  </a:ext>
                </a:extLst>
              </p:cNvPr>
              <p:cNvSpPr>
                <a:spLocks noGrp="1" noRot="1" noChangeAspect="1" noMove="1" noResize="1" noEditPoints="1" noAdjustHandles="1" noChangeArrowheads="1" noChangeShapeType="1" noTextEdit="1"/>
              </p:cNvSpPr>
              <p:nvPr>
                <p:ph idx="1"/>
              </p:nvPr>
            </p:nvSpPr>
            <p:spPr>
              <a:xfrm>
                <a:off x="457199" y="1181175"/>
                <a:ext cx="8229600" cy="4686226"/>
              </a:xfrm>
              <a:blipFill>
                <a:blip r:embed="rId2"/>
                <a:stretch>
                  <a:fillRect l="-593" t="-1040" r="-1111" b="-15995"/>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38</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81291" y="6330979"/>
            <a:ext cx="2005509" cy="365125"/>
          </a:xfrm>
        </p:spPr>
        <p:txBody>
          <a:bodyPr/>
          <a:lstStyle/>
          <a:p>
            <a:r>
              <a:rPr lang="en-US" dirty="0" err="1"/>
              <a:t>ECpE</a:t>
            </a:r>
            <a:r>
              <a:rPr lang="en-US" dirty="0"/>
              <a:t> Department</a:t>
            </a:r>
          </a:p>
        </p:txBody>
      </p:sp>
      <p:sp>
        <p:nvSpPr>
          <p:cNvPr id="10" name="Title 1">
            <a:extLst>
              <a:ext uri="{FF2B5EF4-FFF2-40B4-BE49-F238E27FC236}">
                <a16:creationId xmlns:a16="http://schemas.microsoft.com/office/drawing/2014/main" id="{398FD520-F4B4-46A1-A0E9-0E7E03FBA0A8}"/>
              </a:ext>
            </a:extLst>
          </p:cNvPr>
          <p:cNvSpPr txBox="1">
            <a:spLocks/>
          </p:cNvSpPr>
          <p:nvPr/>
        </p:nvSpPr>
        <p:spPr bwMode="auto">
          <a:xfrm>
            <a:off x="499880" y="77537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400" kern="0" dirty="0">
                <a:latin typeface="Calibri" panose="020F0502020204030204" pitchFamily="34" charset="0"/>
                <a:cs typeface="Calibri" panose="020F0502020204030204" pitchFamily="34" charset="0"/>
              </a:rPr>
              <a:t>4.4 Diversity and Coincidence</a:t>
            </a:r>
          </a:p>
        </p:txBody>
      </p:sp>
    </p:spTree>
    <p:extLst>
      <p:ext uri="{BB962C8B-B14F-4D97-AF65-F5344CB8AC3E}">
        <p14:creationId xmlns:p14="http://schemas.microsoft.com/office/powerpoint/2010/main" val="29708595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4. Load Characteristics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199" y="1181175"/>
            <a:ext cx="8229600" cy="345432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Bef>
                <a:spcPts val="400"/>
              </a:spcBef>
              <a:spcAft>
                <a:spcPts val="600"/>
              </a:spcAft>
            </a:pPr>
            <a:r>
              <a:rPr lang="en-US" sz="2400" dirty="0">
                <a:solidFill>
                  <a:schemeClr val="tx1"/>
                </a:solidFill>
                <a:latin typeface="Calibri" panose="020F0502020204030204" pitchFamily="34" charset="0"/>
                <a:cs typeface="Calibri" panose="020F0502020204030204" pitchFamily="34" charset="0"/>
              </a:rPr>
              <a:t>The concept of coincidence can also be applied to loads of different types. For example, if a feeder has to serve residential, commercial, and industrial loads with given load demand characteristics, these characteristics can be used to find the coincident peak demand. This and other factors are then used to find the size of the feeder that would be adequate to serve the combined load.</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39</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81291" y="6330979"/>
            <a:ext cx="2005509" cy="365125"/>
          </a:xfrm>
        </p:spPr>
        <p:txBody>
          <a:bodyPr/>
          <a:lstStyle/>
          <a:p>
            <a:r>
              <a:rPr lang="en-US" dirty="0" err="1"/>
              <a:t>ECpE</a:t>
            </a:r>
            <a:r>
              <a:rPr lang="en-US" dirty="0"/>
              <a:t> Department</a:t>
            </a:r>
          </a:p>
        </p:txBody>
      </p:sp>
      <p:sp>
        <p:nvSpPr>
          <p:cNvPr id="10" name="Title 1">
            <a:extLst>
              <a:ext uri="{FF2B5EF4-FFF2-40B4-BE49-F238E27FC236}">
                <a16:creationId xmlns:a16="http://schemas.microsoft.com/office/drawing/2014/main" id="{398FD520-F4B4-46A1-A0E9-0E7E03FBA0A8}"/>
              </a:ext>
            </a:extLst>
          </p:cNvPr>
          <p:cNvSpPr txBox="1">
            <a:spLocks/>
          </p:cNvSpPr>
          <p:nvPr/>
        </p:nvSpPr>
        <p:spPr bwMode="auto">
          <a:xfrm>
            <a:off x="499880" y="77537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400" kern="0" dirty="0">
                <a:latin typeface="Calibri" panose="020F0502020204030204" pitchFamily="34" charset="0"/>
                <a:cs typeface="Calibri" panose="020F0502020204030204" pitchFamily="34" charset="0"/>
              </a:rPr>
              <a:t>4.4 Diversity and Coincidence</a:t>
            </a:r>
          </a:p>
        </p:txBody>
      </p:sp>
    </p:spTree>
    <p:extLst>
      <p:ext uri="{BB962C8B-B14F-4D97-AF65-F5344CB8AC3E}">
        <p14:creationId xmlns:p14="http://schemas.microsoft.com/office/powerpoint/2010/main" val="3338201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1. Overview</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904871"/>
            <a:ext cx="8229600" cy="3619504"/>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10000"/>
              </a:lnSpc>
              <a:spcBef>
                <a:spcPts val="0"/>
              </a:spcBef>
              <a:spcAft>
                <a:spcPts val="600"/>
              </a:spcAft>
            </a:pPr>
            <a:r>
              <a:rPr lang="en-US" sz="2400" dirty="0">
                <a:solidFill>
                  <a:srgbClr val="FF0000"/>
                </a:solidFill>
                <a:latin typeface="Calibri" panose="020F0502020204030204" pitchFamily="34" charset="0"/>
                <a:cs typeface="Calibri" panose="020F0502020204030204" pitchFamily="34" charset="0"/>
              </a:rPr>
              <a:t>First stage: </a:t>
            </a:r>
            <a:r>
              <a:rPr lang="en-US" sz="2400" dirty="0">
                <a:solidFill>
                  <a:schemeClr val="tx1"/>
                </a:solidFill>
                <a:latin typeface="Calibri" panose="020F0502020204030204" pitchFamily="34" charset="0"/>
                <a:cs typeface="Calibri" panose="020F0502020204030204" pitchFamily="34" charset="0"/>
              </a:rPr>
              <a:t>Load forecasting for future, identifying growth areas.</a:t>
            </a:r>
          </a:p>
          <a:p>
            <a:pPr algn="just">
              <a:lnSpc>
                <a:spcPct val="110000"/>
              </a:lnSpc>
              <a:spcBef>
                <a:spcPts val="0"/>
              </a:spcBef>
              <a:spcAft>
                <a:spcPts val="600"/>
              </a:spcAft>
            </a:pPr>
            <a:r>
              <a:rPr lang="en-US" sz="2400" dirty="0">
                <a:solidFill>
                  <a:srgbClr val="FF0000"/>
                </a:solidFill>
                <a:latin typeface="Calibri" panose="020F0502020204030204" pitchFamily="34" charset="0"/>
                <a:cs typeface="Calibri" panose="020F0502020204030204" pitchFamily="34" charset="0"/>
              </a:rPr>
              <a:t>Second Stage: </a:t>
            </a:r>
            <a:r>
              <a:rPr lang="en-US" sz="2400" dirty="0">
                <a:solidFill>
                  <a:schemeClr val="tx1"/>
                </a:solidFill>
                <a:latin typeface="Calibri" panose="020F0502020204030204" pitchFamily="34" charset="0"/>
                <a:cs typeface="Calibri" panose="020F0502020204030204" pitchFamily="34" charset="0"/>
              </a:rPr>
              <a:t>Determine location &amp; capacity of substations; number &amp; size of transformers; and reinforce existing or build new substations based on planning results.</a:t>
            </a:r>
          </a:p>
          <a:p>
            <a:pPr algn="just">
              <a:lnSpc>
                <a:spcPct val="110000"/>
              </a:lnSpc>
              <a:spcBef>
                <a:spcPts val="0"/>
              </a:spcBef>
              <a:spcAft>
                <a:spcPts val="600"/>
              </a:spcAft>
            </a:pPr>
            <a:r>
              <a:rPr lang="en-US" sz="2400" dirty="0">
                <a:solidFill>
                  <a:schemeClr val="tx1"/>
                </a:solidFill>
                <a:latin typeface="Calibri" panose="020F0502020204030204" pitchFamily="34" charset="0"/>
                <a:cs typeface="Calibri" panose="020F0502020204030204" pitchFamily="34" charset="0"/>
              </a:rPr>
              <a:t>Last Stage: Feeder design to deliver power from substations to customers.</a:t>
            </a:r>
          </a:p>
          <a:p>
            <a:pPr algn="just">
              <a:lnSpc>
                <a:spcPct val="110000"/>
              </a:lnSpc>
              <a:spcBef>
                <a:spcPts val="0"/>
              </a:spcBef>
              <a:spcAft>
                <a:spcPts val="600"/>
              </a:spcAft>
            </a:pPr>
            <a:r>
              <a:rPr lang="en-US" sz="2400" dirty="0">
                <a:solidFill>
                  <a:schemeClr val="tx1"/>
                </a:solidFill>
                <a:latin typeface="Calibri" panose="020F0502020204030204" pitchFamily="34" charset="0"/>
                <a:cs typeface="Calibri" panose="020F0502020204030204" pitchFamily="34" charset="0"/>
              </a:rPr>
              <a:t>Feeder design includes both primary and secondary systems.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4</a:t>
            </a:fld>
            <a:endParaRPr lang="en-US" dirty="0"/>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787877" y="6330979"/>
            <a:ext cx="1898923"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1048511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4. Load Characteristics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199" y="1181175"/>
                <a:ext cx="8229600" cy="332732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Bef>
                    <a:spcPts val="400"/>
                  </a:spcBef>
                  <a:spcAft>
                    <a:spcPts val="600"/>
                  </a:spcAft>
                </a:pPr>
                <a:r>
                  <a:rPr lang="en-US" sz="2400" dirty="0">
                    <a:solidFill>
                      <a:schemeClr val="tx1"/>
                    </a:solidFill>
                    <a:latin typeface="Calibri" panose="020F0502020204030204" pitchFamily="34" charset="0"/>
                    <a:cs typeface="Calibri" panose="020F0502020204030204" pitchFamily="34" charset="0"/>
                  </a:rPr>
                  <a:t>The ratio of the maximum load demand over a period to the connected load for any load or class of load is defined as the demand factor (</a:t>
                </a:r>
                <a:r>
                  <a:rPr lang="en-US" sz="2400" dirty="0" err="1">
                    <a:solidFill>
                      <a:schemeClr val="tx1"/>
                    </a:solidFill>
                    <a:latin typeface="Calibri" panose="020F0502020204030204" pitchFamily="34" charset="0"/>
                    <a:cs typeface="Calibri" panose="020F0502020204030204" pitchFamily="34" charset="0"/>
                  </a:rPr>
                  <a:t>DemandF</a:t>
                </a:r>
                <a:r>
                  <a:rPr lang="en-US" sz="2400" dirty="0">
                    <a:solidFill>
                      <a:schemeClr val="tx1"/>
                    </a:solidFill>
                    <a:latin typeface="Calibri" panose="020F0502020204030204" pitchFamily="34" charset="0"/>
                    <a:cs typeface="Calibri" panose="020F0502020204030204" pitchFamily="34" charset="0"/>
                  </a:rPr>
                  <a:t>).</a:t>
                </a:r>
              </a:p>
              <a:p>
                <a:pPr marL="0" indent="0" algn="ctr">
                  <a:spcBef>
                    <a:spcPts val="400"/>
                  </a:spcBef>
                  <a:spcAft>
                    <a:spcPts val="600"/>
                  </a:spcAft>
                  <a:buNone/>
                </a:pPr>
                <a14:m>
                  <m:oMath xmlns:m="http://schemas.openxmlformats.org/officeDocument/2006/math">
                    <m:r>
                      <a:rPr lang="en-US" sz="2400" b="0" i="1">
                        <a:solidFill>
                          <a:schemeClr val="tx1"/>
                        </a:solidFill>
                        <a:latin typeface="Cambria Math" panose="02040503050406030204" pitchFamily="18" charset="0"/>
                        <a:cs typeface="Times New Roman" panose="02020603050405020304" pitchFamily="18" charset="0"/>
                      </a:rPr>
                      <m:t>𝐷</m:t>
                    </m:r>
                    <m:r>
                      <a:rPr lang="en-US" sz="2400" b="0" i="1" smtClean="0">
                        <a:solidFill>
                          <a:schemeClr val="tx1"/>
                        </a:solidFill>
                        <a:latin typeface="Cambria Math" panose="02040503050406030204" pitchFamily="18" charset="0"/>
                        <a:cs typeface="Times New Roman" panose="02020603050405020304" pitchFamily="18" charset="0"/>
                      </a:rPr>
                      <m:t>𝑒𝑚𝑎𝑛𝑑𝐹</m:t>
                    </m:r>
                    <m:r>
                      <a:rPr lang="en-US" sz="2400" b="0" i="1">
                        <a:solidFill>
                          <a:schemeClr val="tx1"/>
                        </a:solidFill>
                        <a:latin typeface="Cambria Math" panose="02040503050406030204" pitchFamily="18" charset="0"/>
                        <a:cs typeface="Times New Roman" panose="02020603050405020304" pitchFamily="18" charset="0"/>
                      </a:rPr>
                      <m:t>=</m:t>
                    </m:r>
                    <m:f>
                      <m:fPr>
                        <m:ctrlPr>
                          <a:rPr lang="en-US" sz="2400" i="1">
                            <a:solidFill>
                              <a:schemeClr val="tx1"/>
                            </a:solidFill>
                            <a:latin typeface="Cambria Math" panose="02040503050406030204" pitchFamily="18" charset="0"/>
                            <a:cs typeface="Times New Roman" panose="02020603050405020304" pitchFamily="18" charset="0"/>
                          </a:rPr>
                        </m:ctrlPr>
                      </m:fPr>
                      <m:num>
                        <m:r>
                          <a:rPr lang="en-US" sz="2400" b="0" i="1" smtClean="0">
                            <a:solidFill>
                              <a:schemeClr val="tx1"/>
                            </a:solidFill>
                            <a:latin typeface="Cambria Math" panose="02040503050406030204" pitchFamily="18" charset="0"/>
                            <a:cs typeface="Times New Roman" panose="02020603050405020304" pitchFamily="18" charset="0"/>
                          </a:rPr>
                          <m:t>𝑀𝑎𝑥𝑖𝑚𝑢𝑚</m:t>
                        </m:r>
                        <m:r>
                          <a:rPr lang="en-US" sz="2400" b="0" i="1" smtClean="0">
                            <a:solidFill>
                              <a:schemeClr val="tx1"/>
                            </a:solidFill>
                            <a:latin typeface="Cambria Math" panose="02040503050406030204" pitchFamily="18" charset="0"/>
                            <a:cs typeface="Times New Roman" panose="02020603050405020304" pitchFamily="18" charset="0"/>
                          </a:rPr>
                          <m:t> </m:t>
                        </m:r>
                        <m:r>
                          <a:rPr lang="en-US" sz="2400" b="0" i="1" smtClean="0">
                            <a:solidFill>
                              <a:schemeClr val="tx1"/>
                            </a:solidFill>
                            <a:latin typeface="Cambria Math" panose="02040503050406030204" pitchFamily="18" charset="0"/>
                            <a:cs typeface="Times New Roman" panose="02020603050405020304" pitchFamily="18" charset="0"/>
                          </a:rPr>
                          <m:t>𝐿𝑜𝑎𝑑</m:t>
                        </m:r>
                        <m:r>
                          <a:rPr lang="en-US" sz="2400" b="0" i="1" smtClean="0">
                            <a:solidFill>
                              <a:schemeClr val="tx1"/>
                            </a:solidFill>
                            <a:latin typeface="Cambria Math" panose="02040503050406030204" pitchFamily="18" charset="0"/>
                            <a:cs typeface="Times New Roman" panose="02020603050405020304" pitchFamily="18" charset="0"/>
                          </a:rPr>
                          <m:t> </m:t>
                        </m:r>
                        <m:r>
                          <a:rPr lang="en-US" sz="2400" b="0" i="1" smtClean="0">
                            <a:solidFill>
                              <a:schemeClr val="tx1"/>
                            </a:solidFill>
                            <a:latin typeface="Cambria Math" panose="02040503050406030204" pitchFamily="18" charset="0"/>
                            <a:cs typeface="Times New Roman" panose="02020603050405020304" pitchFamily="18" charset="0"/>
                          </a:rPr>
                          <m:t>𝐷𝑒𝑚𝑎𝑛𝑑</m:t>
                        </m:r>
                      </m:num>
                      <m:den>
                        <m:r>
                          <a:rPr lang="en-US" sz="2400" b="0" i="1" smtClean="0">
                            <a:solidFill>
                              <a:schemeClr val="tx1"/>
                            </a:solidFill>
                            <a:latin typeface="Cambria Math" panose="02040503050406030204" pitchFamily="18" charset="0"/>
                            <a:cs typeface="Times New Roman" panose="02020603050405020304" pitchFamily="18" charset="0"/>
                          </a:rPr>
                          <m:t>𝐶𝑜𝑛𝑛𝑒𝑐𝑡𝑒𝑑</m:t>
                        </m:r>
                        <m:r>
                          <a:rPr lang="en-US" sz="2400" b="0" i="1" smtClean="0">
                            <a:solidFill>
                              <a:schemeClr val="tx1"/>
                            </a:solidFill>
                            <a:latin typeface="Cambria Math" panose="02040503050406030204" pitchFamily="18" charset="0"/>
                            <a:cs typeface="Times New Roman" panose="02020603050405020304" pitchFamily="18" charset="0"/>
                          </a:rPr>
                          <m:t> </m:t>
                        </m:r>
                        <m:r>
                          <a:rPr lang="en-US" sz="2400" b="0" i="1" smtClean="0">
                            <a:solidFill>
                              <a:schemeClr val="tx1"/>
                            </a:solidFill>
                            <a:latin typeface="Cambria Math" panose="02040503050406030204" pitchFamily="18" charset="0"/>
                            <a:cs typeface="Times New Roman" panose="02020603050405020304" pitchFamily="18" charset="0"/>
                          </a:rPr>
                          <m:t>𝐿𝑜𝑎𝑑</m:t>
                        </m:r>
                      </m:den>
                    </m:f>
                  </m:oMath>
                </a14:m>
                <a:r>
                  <a:rPr lang="en-US" sz="2400" i="1" dirty="0">
                    <a:solidFill>
                      <a:schemeClr val="tx1"/>
                    </a:solidFill>
                    <a:latin typeface="Calibri" panose="020F0502020204030204" pitchFamily="34" charset="0"/>
                    <a:cs typeface="Calibri" panose="020F0502020204030204" pitchFamily="34" charset="0"/>
                  </a:rPr>
                  <a:t> </a:t>
                </a:r>
              </a:p>
              <a:p>
                <a:pPr algn="just">
                  <a:spcBef>
                    <a:spcPts val="400"/>
                  </a:spcBef>
                  <a:spcAft>
                    <a:spcPts val="600"/>
                  </a:spcAft>
                </a:pPr>
                <a:r>
                  <a:rPr lang="en-US" sz="2400" dirty="0">
                    <a:solidFill>
                      <a:schemeClr val="tx1"/>
                    </a:solidFill>
                    <a:latin typeface="Calibri" panose="020F0502020204030204" pitchFamily="34" charset="0"/>
                    <a:cs typeface="Calibri" panose="020F0502020204030204" pitchFamily="34" charset="0"/>
                  </a:rPr>
                  <a:t>Connected load: Sum of rated values of all loads in a house.</a:t>
                </a:r>
              </a:p>
              <a:p>
                <a:pPr algn="just">
                  <a:spcBef>
                    <a:spcPts val="400"/>
                  </a:spcBef>
                  <a:spcAft>
                    <a:spcPts val="600"/>
                  </a:spcAft>
                </a:pPr>
                <a:r>
                  <a:rPr lang="en-US" sz="2400" dirty="0">
                    <a:solidFill>
                      <a:schemeClr val="tx1"/>
                    </a:solidFill>
                    <a:latin typeface="Calibri" panose="020F0502020204030204" pitchFamily="34" charset="0"/>
                    <a:cs typeface="Calibri" panose="020F0502020204030204" pitchFamily="34" charset="0"/>
                  </a:rPr>
                  <a:t>Not all loads used simultaneously; only a portion used at once.</a:t>
                </a:r>
              </a:p>
            </p:txBody>
          </p:sp>
        </mc:Choice>
        <mc:Fallback xmlns="">
          <p:sp>
            <p:nvSpPr>
              <p:cNvPr id="3" name="Content Placeholder 2">
                <a:extLst>
                  <a:ext uri="{FF2B5EF4-FFF2-40B4-BE49-F238E27FC236}">
                    <a16:creationId xmlns:a16="http://schemas.microsoft.com/office/drawing/2014/main" id="{C4382A37-1F56-4435-9852-82BE0AB12C94}"/>
                  </a:ext>
                </a:extLst>
              </p:cNvPr>
              <p:cNvSpPr>
                <a:spLocks noGrp="1" noRot="1" noChangeAspect="1" noMove="1" noResize="1" noEditPoints="1" noAdjustHandles="1" noChangeArrowheads="1" noChangeShapeType="1" noTextEdit="1"/>
              </p:cNvSpPr>
              <p:nvPr>
                <p:ph idx="1"/>
              </p:nvPr>
            </p:nvSpPr>
            <p:spPr>
              <a:xfrm>
                <a:off x="457199" y="1181175"/>
                <a:ext cx="8229600" cy="3327326"/>
              </a:xfrm>
              <a:blipFill>
                <a:blip r:embed="rId2"/>
                <a:stretch>
                  <a:fillRect l="-593" t="-1465" r="-1111" b="-366"/>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40</a:t>
            </a:fld>
            <a:endParaRPr lang="en-US" dirty="0"/>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64461" y="6330979"/>
            <a:ext cx="2022339" cy="365125"/>
          </a:xfrm>
        </p:spPr>
        <p:txBody>
          <a:bodyPr/>
          <a:lstStyle/>
          <a:p>
            <a:r>
              <a:rPr lang="en-US" dirty="0" err="1"/>
              <a:t>ECpE</a:t>
            </a:r>
            <a:r>
              <a:rPr lang="en-US" dirty="0"/>
              <a:t> Department</a:t>
            </a:r>
          </a:p>
        </p:txBody>
      </p:sp>
      <p:sp>
        <p:nvSpPr>
          <p:cNvPr id="10" name="Title 1">
            <a:extLst>
              <a:ext uri="{FF2B5EF4-FFF2-40B4-BE49-F238E27FC236}">
                <a16:creationId xmlns:a16="http://schemas.microsoft.com/office/drawing/2014/main" id="{398FD520-F4B4-46A1-A0E9-0E7E03FBA0A8}"/>
              </a:ext>
            </a:extLst>
          </p:cNvPr>
          <p:cNvSpPr txBox="1">
            <a:spLocks/>
          </p:cNvSpPr>
          <p:nvPr/>
        </p:nvSpPr>
        <p:spPr bwMode="auto">
          <a:xfrm>
            <a:off x="499880" y="80966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400" kern="0" dirty="0">
                <a:latin typeface="Calibri" panose="020F0502020204030204" pitchFamily="34" charset="0"/>
                <a:cs typeface="Calibri" panose="020F0502020204030204" pitchFamily="34" charset="0"/>
              </a:rPr>
              <a:t>4.5 Demand Factor</a:t>
            </a:r>
          </a:p>
        </p:txBody>
      </p:sp>
    </p:spTree>
    <p:extLst>
      <p:ext uri="{BB962C8B-B14F-4D97-AF65-F5344CB8AC3E}">
        <p14:creationId xmlns:p14="http://schemas.microsoft.com/office/powerpoint/2010/main" val="1757434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4. Load Characteristics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199" y="1181175"/>
            <a:ext cx="8229600" cy="306062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Bef>
                <a:spcPts val="400"/>
              </a:spcBef>
              <a:spcAft>
                <a:spcPts val="600"/>
              </a:spcAft>
            </a:pPr>
            <a:r>
              <a:rPr lang="en-US" sz="2400" dirty="0">
                <a:solidFill>
                  <a:schemeClr val="tx1"/>
                </a:solidFill>
                <a:latin typeface="Calibri" panose="020F0502020204030204" pitchFamily="34" charset="0"/>
                <a:cs typeface="Calibri" panose="020F0502020204030204" pitchFamily="34" charset="0"/>
              </a:rPr>
              <a:t>Example with light bulbs: Total ratings ~2 kW, simultaneous operation ~600 W.</a:t>
            </a:r>
          </a:p>
          <a:p>
            <a:pPr algn="just">
              <a:spcBef>
                <a:spcPts val="400"/>
              </a:spcBef>
              <a:spcAft>
                <a:spcPts val="600"/>
              </a:spcAft>
            </a:pPr>
            <a:r>
              <a:rPr lang="en-US" sz="2400" dirty="0">
                <a:solidFill>
                  <a:schemeClr val="tx1"/>
                </a:solidFill>
                <a:latin typeface="Calibri" panose="020F0502020204030204" pitchFamily="34" charset="0"/>
                <a:cs typeface="Calibri" panose="020F0502020204030204" pitchFamily="34" charset="0"/>
              </a:rPr>
              <a:t>Diversity Factor for lighting load: 0.3 (0.6/2 =0.3).</a:t>
            </a:r>
          </a:p>
          <a:p>
            <a:pPr algn="just">
              <a:spcBef>
                <a:spcPts val="400"/>
              </a:spcBef>
              <a:spcAft>
                <a:spcPts val="600"/>
              </a:spcAft>
            </a:pPr>
            <a:r>
              <a:rPr lang="en-US" sz="2400" dirty="0">
                <a:solidFill>
                  <a:schemeClr val="tx1"/>
                </a:solidFill>
                <a:latin typeface="Calibri" panose="020F0502020204030204" pitchFamily="34" charset="0"/>
                <a:cs typeface="Calibri" panose="020F0502020204030204" pitchFamily="34" charset="0"/>
              </a:rPr>
              <a:t>Example with air conditioner: Rated 6 kW, runs 30 min on hottest day. Average hourly demand: 3 kW; Air conditioner’s </a:t>
            </a:r>
            <a:r>
              <a:rPr lang="en-US" sz="2400" dirty="0" err="1">
                <a:solidFill>
                  <a:schemeClr val="tx1"/>
                </a:solidFill>
                <a:latin typeface="Calibri" panose="020F0502020204030204" pitchFamily="34" charset="0"/>
                <a:cs typeface="Calibri" panose="020F0502020204030204" pitchFamily="34" charset="0"/>
              </a:rPr>
              <a:t>DemandF</a:t>
            </a:r>
            <a:r>
              <a:rPr lang="en-US" sz="2400" dirty="0">
                <a:solidFill>
                  <a:schemeClr val="tx1"/>
                </a:solidFill>
                <a:latin typeface="Calibri" panose="020F0502020204030204" pitchFamily="34" charset="0"/>
                <a:cs typeface="Calibri" panose="020F0502020204030204" pitchFamily="34" charset="0"/>
              </a:rPr>
              <a:t>: 0.5 (3/6).</a:t>
            </a:r>
          </a:p>
          <a:p>
            <a:pPr algn="just">
              <a:spcBef>
                <a:spcPts val="400"/>
              </a:spcBef>
              <a:spcAft>
                <a:spcPts val="600"/>
              </a:spcAft>
            </a:pPr>
            <a:r>
              <a:rPr lang="en-US" sz="2400" dirty="0" err="1">
                <a:solidFill>
                  <a:schemeClr val="tx1"/>
                </a:solidFill>
                <a:latin typeface="Calibri" panose="020F0502020204030204" pitchFamily="34" charset="0"/>
                <a:cs typeface="Calibri" panose="020F0502020204030204" pitchFamily="34" charset="0"/>
              </a:rPr>
              <a:t>DemandF</a:t>
            </a:r>
            <a:r>
              <a:rPr lang="en-US" sz="2400" dirty="0">
                <a:solidFill>
                  <a:schemeClr val="tx1"/>
                </a:solidFill>
                <a:latin typeface="Calibri" panose="020F0502020204030204" pitchFamily="34" charset="0"/>
                <a:cs typeface="Calibri" panose="020F0502020204030204" pitchFamily="34" charset="0"/>
              </a:rPr>
              <a:t> applies to individual loads or a group of loads.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41</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64461" y="6330979"/>
            <a:ext cx="2022339" cy="365125"/>
          </a:xfrm>
        </p:spPr>
        <p:txBody>
          <a:bodyPr/>
          <a:lstStyle/>
          <a:p>
            <a:r>
              <a:rPr lang="en-US" dirty="0" err="1"/>
              <a:t>ECpE</a:t>
            </a:r>
            <a:r>
              <a:rPr lang="en-US" dirty="0"/>
              <a:t> Department</a:t>
            </a:r>
          </a:p>
        </p:txBody>
      </p:sp>
      <p:sp>
        <p:nvSpPr>
          <p:cNvPr id="10" name="Title 1">
            <a:extLst>
              <a:ext uri="{FF2B5EF4-FFF2-40B4-BE49-F238E27FC236}">
                <a16:creationId xmlns:a16="http://schemas.microsoft.com/office/drawing/2014/main" id="{398FD520-F4B4-46A1-A0E9-0E7E03FBA0A8}"/>
              </a:ext>
            </a:extLst>
          </p:cNvPr>
          <p:cNvSpPr txBox="1">
            <a:spLocks/>
          </p:cNvSpPr>
          <p:nvPr/>
        </p:nvSpPr>
        <p:spPr bwMode="auto">
          <a:xfrm>
            <a:off x="499880" y="80966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400" kern="0" dirty="0">
                <a:latin typeface="Calibri" panose="020F0502020204030204" pitchFamily="34" charset="0"/>
                <a:cs typeface="Calibri" panose="020F0502020204030204" pitchFamily="34" charset="0"/>
              </a:rPr>
              <a:t>4.5 Demand Factor</a:t>
            </a:r>
          </a:p>
        </p:txBody>
      </p:sp>
    </p:spTree>
    <p:extLst>
      <p:ext uri="{BB962C8B-B14F-4D97-AF65-F5344CB8AC3E}">
        <p14:creationId xmlns:p14="http://schemas.microsoft.com/office/powerpoint/2010/main" val="42823978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4. Load Characteristics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081287"/>
            <a:ext cx="8149906" cy="3401814"/>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Bef>
                <a:spcPts val="400"/>
              </a:spcBef>
              <a:spcAft>
                <a:spcPts val="600"/>
              </a:spcAft>
            </a:pPr>
            <a:r>
              <a:rPr lang="en-US" sz="2400" dirty="0">
                <a:solidFill>
                  <a:schemeClr val="tx1"/>
                </a:solidFill>
                <a:latin typeface="Calibri" panose="020F0502020204030204" pitchFamily="34" charset="0"/>
                <a:cs typeface="Calibri" panose="020F0502020204030204" pitchFamily="34" charset="0"/>
              </a:rPr>
              <a:t>Load in a distribution system changes over time. Examination of hourly loads for short durations (e.g., a day) provides highest, lowest loads, their occurrence times, and load fluctuation pattern.</a:t>
            </a:r>
          </a:p>
          <a:p>
            <a:pPr algn="just">
              <a:spcBef>
                <a:spcPts val="400"/>
              </a:spcBef>
              <a:spcAft>
                <a:spcPts val="600"/>
              </a:spcAft>
            </a:pPr>
            <a:r>
              <a:rPr lang="en-US" sz="2400" dirty="0">
                <a:solidFill>
                  <a:schemeClr val="tx1"/>
                </a:solidFill>
                <a:latin typeface="Calibri" panose="020F0502020204030204" pitchFamily="34" charset="0"/>
                <a:cs typeface="Calibri" panose="020F0502020204030204" pitchFamily="34" charset="0"/>
              </a:rPr>
              <a:t>For longer durations (e.g., a year), examining hourly load for each day is a tedious task.</a:t>
            </a:r>
          </a:p>
          <a:p>
            <a:pPr algn="just">
              <a:spcBef>
                <a:spcPts val="400"/>
              </a:spcBef>
              <a:spcAft>
                <a:spcPts val="600"/>
              </a:spcAft>
            </a:pPr>
            <a:r>
              <a:rPr lang="en-US" sz="2400" dirty="0">
                <a:solidFill>
                  <a:srgbClr val="FF0000"/>
                </a:solidFill>
                <a:latin typeface="Calibri" panose="020F0502020204030204" pitchFamily="34" charset="0"/>
                <a:cs typeface="Calibri" panose="020F0502020204030204" pitchFamily="34" charset="0"/>
              </a:rPr>
              <a:t>Load duration curve</a:t>
            </a:r>
            <a:r>
              <a:rPr lang="en-US" sz="2400" dirty="0">
                <a:solidFill>
                  <a:schemeClr val="tx1"/>
                </a:solidFill>
                <a:latin typeface="Calibri" panose="020F0502020204030204" pitchFamily="34" charset="0"/>
                <a:cs typeface="Calibri" panose="020F0502020204030204" pitchFamily="34" charset="0"/>
              </a:rPr>
              <a:t> simplifies this by graphing </a:t>
            </a:r>
            <a:r>
              <a:rPr lang="en-US" sz="2400" i="1" dirty="0">
                <a:solidFill>
                  <a:schemeClr val="tx1"/>
                </a:solidFill>
                <a:latin typeface="Calibri" panose="020F0502020204030204" pitchFamily="34" charset="0"/>
                <a:cs typeface="Calibri" panose="020F0502020204030204" pitchFamily="34" charset="0"/>
              </a:rPr>
              <a:t>load vs. time </a:t>
            </a:r>
            <a:r>
              <a:rPr lang="en-US" sz="2400" dirty="0">
                <a:solidFill>
                  <a:schemeClr val="tx1"/>
                </a:solidFill>
                <a:latin typeface="Calibri" panose="020F0502020204030204" pitchFamily="34" charset="0"/>
                <a:cs typeface="Calibri" panose="020F0502020204030204" pitchFamily="34" charset="0"/>
              </a:rPr>
              <a:t>for which the load is higher than the specified value.</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42</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782267" y="6330979"/>
            <a:ext cx="1904533" cy="365125"/>
          </a:xfrm>
        </p:spPr>
        <p:txBody>
          <a:bodyPr/>
          <a:lstStyle/>
          <a:p>
            <a:r>
              <a:rPr lang="en-US" dirty="0" err="1"/>
              <a:t>ECpE</a:t>
            </a:r>
            <a:r>
              <a:rPr lang="en-US" dirty="0"/>
              <a:t> Department</a:t>
            </a:r>
          </a:p>
        </p:txBody>
      </p:sp>
      <p:sp>
        <p:nvSpPr>
          <p:cNvPr id="10" name="Title 1">
            <a:extLst>
              <a:ext uri="{FF2B5EF4-FFF2-40B4-BE49-F238E27FC236}">
                <a16:creationId xmlns:a16="http://schemas.microsoft.com/office/drawing/2014/main" id="{398FD520-F4B4-46A1-A0E9-0E7E03FBA0A8}"/>
              </a:ext>
            </a:extLst>
          </p:cNvPr>
          <p:cNvSpPr txBox="1">
            <a:spLocks/>
          </p:cNvSpPr>
          <p:nvPr/>
        </p:nvSpPr>
        <p:spPr bwMode="auto">
          <a:xfrm>
            <a:off x="457200" y="703401"/>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4.6 Load Duration Curve</a:t>
            </a:r>
          </a:p>
        </p:txBody>
      </p:sp>
    </p:spTree>
    <p:extLst>
      <p:ext uri="{BB962C8B-B14F-4D97-AF65-F5344CB8AC3E}">
        <p14:creationId xmlns:p14="http://schemas.microsoft.com/office/powerpoint/2010/main" val="36461763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4. Load Characteristics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081287"/>
            <a:ext cx="8149906" cy="4735314"/>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Bef>
                <a:spcPts val="400"/>
              </a:spcBef>
              <a:spcAft>
                <a:spcPts val="600"/>
              </a:spcAft>
            </a:pPr>
            <a:r>
              <a:rPr lang="en-US" sz="2400" dirty="0">
                <a:solidFill>
                  <a:schemeClr val="tx1"/>
                </a:solidFill>
                <a:latin typeface="Calibri" panose="020F0502020204030204" pitchFamily="34" charset="0"/>
                <a:cs typeface="Calibri" panose="020F0502020204030204" pitchFamily="34" charset="0"/>
              </a:rPr>
              <a:t>We can easily obtain the two extreme ends of the load duration curve by looking at the highest and the lowest values of the load over a period of time.</a:t>
            </a:r>
          </a:p>
          <a:p>
            <a:pPr algn="just">
              <a:spcBef>
                <a:spcPts val="400"/>
              </a:spcBef>
              <a:spcAft>
                <a:spcPts val="600"/>
              </a:spcAft>
            </a:pPr>
            <a:r>
              <a:rPr lang="en-US" sz="2400" dirty="0">
                <a:solidFill>
                  <a:schemeClr val="tx1"/>
                </a:solidFill>
                <a:latin typeface="Calibri" panose="020F0502020204030204" pitchFamily="34" charset="0"/>
                <a:cs typeface="Calibri" panose="020F0502020204030204" pitchFamily="34" charset="0"/>
              </a:rPr>
              <a:t>Load is never higher than the peak load (</a:t>
            </a:r>
            <a:r>
              <a:rPr lang="en-US" sz="2400" i="1" dirty="0" err="1">
                <a:solidFill>
                  <a:schemeClr val="tx1"/>
                </a:solidFill>
                <a:latin typeface="Calibri" panose="020F0502020204030204" pitchFamily="34" charset="0"/>
                <a:cs typeface="Calibri" panose="020F0502020204030204" pitchFamily="34" charset="0"/>
              </a:rPr>
              <a:t>L</a:t>
            </a:r>
            <a:r>
              <a:rPr lang="en-US" sz="2400" i="1" baseline="-25000" dirty="0" err="1">
                <a:solidFill>
                  <a:schemeClr val="tx1"/>
                </a:solidFill>
                <a:latin typeface="Calibri" panose="020F0502020204030204" pitchFamily="34" charset="0"/>
                <a:cs typeface="Calibri" panose="020F0502020204030204" pitchFamily="34" charset="0"/>
              </a:rPr>
              <a:t>p</a:t>
            </a:r>
            <a:r>
              <a:rPr lang="en-US" sz="2400" dirty="0">
                <a:solidFill>
                  <a:schemeClr val="tx1"/>
                </a:solidFill>
                <a:latin typeface="Calibri" panose="020F0502020204030204" pitchFamily="34" charset="0"/>
                <a:cs typeface="Calibri" panose="020F0502020204030204" pitchFamily="34" charset="0"/>
              </a:rPr>
              <a:t>),  so the load &gt; </a:t>
            </a:r>
            <a:r>
              <a:rPr lang="en-US" sz="2400" i="1" dirty="0" err="1">
                <a:solidFill>
                  <a:schemeClr val="tx1"/>
                </a:solidFill>
                <a:latin typeface="Calibri" panose="020F0502020204030204" pitchFamily="34" charset="0"/>
                <a:cs typeface="Calibri" panose="020F0502020204030204" pitchFamily="34" charset="0"/>
              </a:rPr>
              <a:t>L</a:t>
            </a:r>
            <a:r>
              <a:rPr lang="en-US" sz="2400" i="1" baseline="-25000" dirty="0" err="1">
                <a:solidFill>
                  <a:schemeClr val="tx1"/>
                </a:solidFill>
                <a:latin typeface="Calibri" panose="020F0502020204030204" pitchFamily="34" charset="0"/>
                <a:cs typeface="Calibri" panose="020F0502020204030204" pitchFamily="34" charset="0"/>
              </a:rPr>
              <a:t>p</a:t>
            </a:r>
            <a:r>
              <a:rPr lang="en-US" sz="2400" dirty="0">
                <a:solidFill>
                  <a:schemeClr val="tx1"/>
                </a:solidFill>
                <a:latin typeface="Calibri" panose="020F0502020204030204" pitchFamily="34" charset="0"/>
                <a:cs typeface="Calibri" panose="020F0502020204030204" pitchFamily="34" charset="0"/>
              </a:rPr>
              <a:t> for 0% of the time.</a:t>
            </a:r>
          </a:p>
          <a:p>
            <a:pPr algn="just">
              <a:spcBef>
                <a:spcPts val="400"/>
              </a:spcBef>
              <a:spcAft>
                <a:spcPts val="600"/>
              </a:spcAft>
            </a:pPr>
            <a:r>
              <a:rPr lang="en-US" sz="2400" dirty="0">
                <a:solidFill>
                  <a:schemeClr val="tx1"/>
                </a:solidFill>
                <a:latin typeface="Calibri" panose="020F0502020204030204" pitchFamily="34" charset="0"/>
                <a:cs typeface="Calibri" panose="020F0502020204030204" pitchFamily="34" charset="0"/>
              </a:rPr>
              <a:t>Load is always ≥ lowest load (</a:t>
            </a:r>
            <a:r>
              <a:rPr lang="en-US" sz="2400" i="1" dirty="0" err="1">
                <a:solidFill>
                  <a:schemeClr val="tx1"/>
                </a:solidFill>
                <a:latin typeface="Calibri" panose="020F0502020204030204" pitchFamily="34" charset="0"/>
                <a:cs typeface="Calibri" panose="020F0502020204030204" pitchFamily="34" charset="0"/>
              </a:rPr>
              <a:t>L</a:t>
            </a:r>
            <a:r>
              <a:rPr lang="en-US" sz="2400" i="1" baseline="-25000" dirty="0" err="1">
                <a:solidFill>
                  <a:schemeClr val="tx1"/>
                </a:solidFill>
                <a:latin typeface="Calibri" panose="020F0502020204030204" pitchFamily="34" charset="0"/>
                <a:cs typeface="Calibri" panose="020F0502020204030204" pitchFamily="34" charset="0"/>
              </a:rPr>
              <a:t>l</a:t>
            </a:r>
            <a:r>
              <a:rPr lang="en-US" sz="2400" dirty="0">
                <a:solidFill>
                  <a:schemeClr val="tx1"/>
                </a:solidFill>
                <a:latin typeface="Calibri" panose="020F0502020204030204" pitchFamily="34" charset="0"/>
                <a:cs typeface="Calibri" panose="020F0502020204030204" pitchFamily="34" charset="0"/>
              </a:rPr>
              <a:t>), so the load ≥ </a:t>
            </a:r>
            <a:r>
              <a:rPr lang="en-US" sz="2400" i="1" dirty="0" err="1">
                <a:solidFill>
                  <a:schemeClr val="tx1"/>
                </a:solidFill>
                <a:latin typeface="Calibri" panose="020F0502020204030204" pitchFamily="34" charset="0"/>
                <a:cs typeface="Calibri" panose="020F0502020204030204" pitchFamily="34" charset="0"/>
              </a:rPr>
              <a:t>L</a:t>
            </a:r>
            <a:r>
              <a:rPr lang="en-US" sz="2400" i="1" baseline="-25000" dirty="0" err="1">
                <a:solidFill>
                  <a:schemeClr val="tx1"/>
                </a:solidFill>
                <a:latin typeface="Calibri" panose="020F0502020204030204" pitchFamily="34" charset="0"/>
                <a:cs typeface="Calibri" panose="020F0502020204030204" pitchFamily="34" charset="0"/>
              </a:rPr>
              <a:t>l</a:t>
            </a:r>
            <a:r>
              <a:rPr lang="en-US" sz="2400" dirty="0">
                <a:solidFill>
                  <a:schemeClr val="tx1"/>
                </a:solidFill>
                <a:latin typeface="Calibri" panose="020F0502020204030204" pitchFamily="34" charset="0"/>
                <a:cs typeface="Calibri" panose="020F0502020204030204" pitchFamily="34" charset="0"/>
              </a:rPr>
              <a:t> for 100% of the time.</a:t>
            </a:r>
          </a:p>
          <a:p>
            <a:pPr algn="just">
              <a:spcBef>
                <a:spcPts val="400"/>
              </a:spcBef>
              <a:spcAft>
                <a:spcPts val="600"/>
              </a:spcAft>
            </a:pPr>
            <a:r>
              <a:rPr lang="en-US" sz="2400" dirty="0">
                <a:solidFill>
                  <a:schemeClr val="tx1"/>
                </a:solidFill>
                <a:latin typeface="Calibri" panose="020F0502020204030204" pitchFamily="34" charset="0"/>
                <a:cs typeface="Calibri" panose="020F0502020204030204" pitchFamily="34" charset="0"/>
              </a:rPr>
              <a:t>Intermediate points obtained by quantizing load in equal steps.</a:t>
            </a:r>
          </a:p>
          <a:p>
            <a:pPr algn="just">
              <a:spcBef>
                <a:spcPts val="400"/>
              </a:spcBef>
              <a:spcAft>
                <a:spcPts val="600"/>
              </a:spcAft>
            </a:pPr>
            <a:r>
              <a:rPr lang="en-US" sz="2400" dirty="0">
                <a:solidFill>
                  <a:schemeClr val="tx1"/>
                </a:solidFill>
                <a:latin typeface="Calibri" panose="020F0502020204030204" pitchFamily="34" charset="0"/>
                <a:cs typeface="Calibri" panose="020F0502020204030204" pitchFamily="34" charset="0"/>
              </a:rPr>
              <a:t>Steps' size is crucial: Too large provides few data points; too small provides too many data points.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43</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782267" y="6330979"/>
            <a:ext cx="1904533" cy="365125"/>
          </a:xfrm>
        </p:spPr>
        <p:txBody>
          <a:bodyPr/>
          <a:lstStyle/>
          <a:p>
            <a:r>
              <a:rPr lang="en-US" dirty="0" err="1"/>
              <a:t>ECpE</a:t>
            </a:r>
            <a:r>
              <a:rPr lang="en-US" dirty="0"/>
              <a:t> Department</a:t>
            </a:r>
          </a:p>
        </p:txBody>
      </p:sp>
      <p:sp>
        <p:nvSpPr>
          <p:cNvPr id="10" name="Title 1">
            <a:extLst>
              <a:ext uri="{FF2B5EF4-FFF2-40B4-BE49-F238E27FC236}">
                <a16:creationId xmlns:a16="http://schemas.microsoft.com/office/drawing/2014/main" id="{398FD520-F4B4-46A1-A0E9-0E7E03FBA0A8}"/>
              </a:ext>
            </a:extLst>
          </p:cNvPr>
          <p:cNvSpPr txBox="1">
            <a:spLocks/>
          </p:cNvSpPr>
          <p:nvPr/>
        </p:nvSpPr>
        <p:spPr bwMode="auto">
          <a:xfrm>
            <a:off x="457200" y="703401"/>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4.6 Load Duration Curve</a:t>
            </a:r>
          </a:p>
        </p:txBody>
      </p:sp>
    </p:spTree>
    <p:extLst>
      <p:ext uri="{BB962C8B-B14F-4D97-AF65-F5344CB8AC3E}">
        <p14:creationId xmlns:p14="http://schemas.microsoft.com/office/powerpoint/2010/main" val="40027936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4. Load Characteristics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199" y="1181174"/>
            <a:ext cx="4794309" cy="431792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Bef>
                <a:spcPts val="400"/>
              </a:spcBef>
              <a:spcAft>
                <a:spcPts val="600"/>
              </a:spcAft>
            </a:pPr>
            <a:r>
              <a:rPr lang="en-US" sz="2400" dirty="0">
                <a:solidFill>
                  <a:schemeClr val="tx1"/>
                </a:solidFill>
                <a:latin typeface="Calibri" panose="020F0502020204030204" pitchFamily="34" charset="0"/>
                <a:cs typeface="Calibri" panose="020F0502020204030204" pitchFamily="34" charset="0"/>
              </a:rPr>
              <a:t>Load duration curve effectively summarizes load behavior over an extended period.</a:t>
            </a:r>
          </a:p>
          <a:p>
            <a:pPr algn="just">
              <a:spcBef>
                <a:spcPts val="400"/>
              </a:spcBef>
              <a:spcAft>
                <a:spcPts val="600"/>
              </a:spcAft>
            </a:pPr>
            <a:r>
              <a:rPr lang="en-US" sz="2400" dirty="0">
                <a:solidFill>
                  <a:schemeClr val="tx1"/>
                </a:solidFill>
                <a:latin typeface="Calibri" panose="020F0502020204030204" pitchFamily="34" charset="0"/>
                <a:cs typeface="Calibri" panose="020F0502020204030204" pitchFamily="34" charset="0"/>
              </a:rPr>
              <a:t>For example: In figure (a), we see that </a:t>
            </a:r>
            <a:r>
              <a:rPr lang="en-US" sz="2400" i="1" dirty="0" err="1">
                <a:solidFill>
                  <a:schemeClr val="tx1"/>
                </a:solidFill>
                <a:latin typeface="Calibri" panose="020F0502020204030204" pitchFamily="34" charset="0"/>
                <a:cs typeface="Calibri" panose="020F0502020204030204" pitchFamily="34" charset="0"/>
              </a:rPr>
              <a:t>L</a:t>
            </a:r>
            <a:r>
              <a:rPr lang="en-US" sz="2400" i="1" baseline="-25000" dirty="0" err="1">
                <a:solidFill>
                  <a:schemeClr val="tx1"/>
                </a:solidFill>
                <a:latin typeface="Calibri" panose="020F0502020204030204" pitchFamily="34" charset="0"/>
                <a:cs typeface="Calibri" panose="020F0502020204030204" pitchFamily="34" charset="0"/>
              </a:rPr>
              <a:t>p</a:t>
            </a:r>
            <a:r>
              <a:rPr lang="en-US" sz="2400" i="1" baseline="-25000" dirty="0">
                <a:solidFill>
                  <a:schemeClr val="tx1"/>
                </a:solidFill>
                <a:latin typeface="Calibri" panose="020F0502020204030204" pitchFamily="34" charset="0"/>
                <a:cs typeface="Calibri" panose="020F0502020204030204" pitchFamily="34" charset="0"/>
              </a:rPr>
              <a:t> </a:t>
            </a:r>
            <a:r>
              <a:rPr lang="en-US" sz="2400" i="1" dirty="0">
                <a:solidFill>
                  <a:schemeClr val="tx1"/>
                </a:solidFill>
                <a:latin typeface="Calibri" panose="020F0502020204030204" pitchFamily="34" charset="0"/>
                <a:cs typeface="Calibri" panose="020F0502020204030204" pitchFamily="34" charset="0"/>
              </a:rPr>
              <a:t>= </a:t>
            </a:r>
            <a:r>
              <a:rPr lang="en-US" sz="2400" dirty="0">
                <a:solidFill>
                  <a:schemeClr val="tx1"/>
                </a:solidFill>
                <a:latin typeface="Calibri" panose="020F0502020204030204" pitchFamily="34" charset="0"/>
                <a:cs typeface="Calibri" panose="020F0502020204030204" pitchFamily="34" charset="0"/>
              </a:rPr>
              <a:t>17</a:t>
            </a:r>
            <a:r>
              <a:rPr lang="en-US" sz="2400" i="1" dirty="0">
                <a:solidFill>
                  <a:schemeClr val="tx1"/>
                </a:solidFill>
                <a:latin typeface="Calibri" panose="020F0502020204030204" pitchFamily="34" charset="0"/>
                <a:cs typeface="Calibri" panose="020F0502020204030204" pitchFamily="34" charset="0"/>
              </a:rPr>
              <a:t> </a:t>
            </a:r>
            <a:r>
              <a:rPr lang="en-US" sz="2400" dirty="0">
                <a:solidFill>
                  <a:schemeClr val="tx1"/>
                </a:solidFill>
                <a:latin typeface="Calibri" panose="020F0502020204030204" pitchFamily="34" charset="0"/>
                <a:cs typeface="Calibri" panose="020F0502020204030204" pitchFamily="34" charset="0"/>
              </a:rPr>
              <a:t>MW and </a:t>
            </a:r>
            <a:r>
              <a:rPr lang="en-US" sz="2400" i="1" dirty="0" err="1">
                <a:solidFill>
                  <a:schemeClr val="tx1"/>
                </a:solidFill>
                <a:latin typeface="Calibri" panose="020F0502020204030204" pitchFamily="34" charset="0"/>
                <a:cs typeface="Calibri" panose="020F0502020204030204" pitchFamily="34" charset="0"/>
              </a:rPr>
              <a:t>L</a:t>
            </a:r>
            <a:r>
              <a:rPr lang="en-US" sz="2400" i="1" baseline="-25000" dirty="0" err="1">
                <a:solidFill>
                  <a:schemeClr val="tx1"/>
                </a:solidFill>
                <a:latin typeface="Calibri" panose="020F0502020204030204" pitchFamily="34" charset="0"/>
                <a:cs typeface="Calibri" panose="020F0502020204030204" pitchFamily="34" charset="0"/>
              </a:rPr>
              <a:t>l</a:t>
            </a:r>
            <a:r>
              <a:rPr lang="en-US" sz="2400" i="1" baseline="-25000" dirty="0">
                <a:solidFill>
                  <a:schemeClr val="tx1"/>
                </a:solidFill>
                <a:latin typeface="Calibri" panose="020F0502020204030204" pitchFamily="34" charset="0"/>
                <a:cs typeface="Calibri" panose="020F0502020204030204" pitchFamily="34" charset="0"/>
              </a:rPr>
              <a:t> </a:t>
            </a:r>
            <a:r>
              <a:rPr lang="en-US" sz="2400" i="1" dirty="0">
                <a:solidFill>
                  <a:schemeClr val="tx1"/>
                </a:solidFill>
                <a:latin typeface="Calibri" panose="020F0502020204030204" pitchFamily="34" charset="0"/>
                <a:cs typeface="Calibri" panose="020F0502020204030204" pitchFamily="34" charset="0"/>
              </a:rPr>
              <a:t>= </a:t>
            </a:r>
            <a:r>
              <a:rPr lang="en-US" sz="2400" dirty="0">
                <a:solidFill>
                  <a:schemeClr val="tx1"/>
                </a:solidFill>
                <a:latin typeface="Calibri" panose="020F0502020204030204" pitchFamily="34" charset="0"/>
                <a:cs typeface="Calibri" panose="020F0502020204030204" pitchFamily="34" charset="0"/>
              </a:rPr>
              <a:t>4 MW</a:t>
            </a:r>
            <a:r>
              <a:rPr lang="en-US" sz="2400" i="1" dirty="0">
                <a:solidFill>
                  <a:schemeClr val="tx1"/>
                </a:solidFill>
                <a:latin typeface="Calibri" panose="020F0502020204030204" pitchFamily="34" charset="0"/>
                <a:cs typeface="Calibri" panose="020F0502020204030204" pitchFamily="34" charset="0"/>
              </a:rPr>
              <a:t> </a:t>
            </a:r>
          </a:p>
          <a:p>
            <a:pPr algn="just">
              <a:spcBef>
                <a:spcPts val="400"/>
              </a:spcBef>
              <a:spcAft>
                <a:spcPts val="600"/>
              </a:spcAft>
            </a:pPr>
            <a:r>
              <a:rPr lang="en-US" sz="2400" dirty="0">
                <a:solidFill>
                  <a:schemeClr val="tx1"/>
                </a:solidFill>
                <a:latin typeface="Calibri" panose="020F0502020204030204" pitchFamily="34" charset="0"/>
                <a:cs typeface="Calibri" panose="020F0502020204030204" pitchFamily="34" charset="0"/>
              </a:rPr>
              <a:t>Illustration using 2 MW steps for load duration curve.</a:t>
            </a:r>
          </a:p>
          <a:p>
            <a:pPr algn="just">
              <a:spcBef>
                <a:spcPts val="400"/>
              </a:spcBef>
              <a:spcAft>
                <a:spcPts val="600"/>
              </a:spcAft>
            </a:pPr>
            <a:r>
              <a:rPr lang="en-US" sz="2400" dirty="0">
                <a:solidFill>
                  <a:schemeClr val="tx1"/>
                </a:solidFill>
                <a:latin typeface="Calibri" panose="020F0502020204030204" pitchFamily="34" charset="0"/>
                <a:cs typeface="Calibri" panose="020F0502020204030204" pitchFamily="34" charset="0"/>
              </a:rPr>
              <a:t>Count hours load is higher than selected load (e.g., &gt;10 MW for 10 h).</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44</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75681" y="6330979"/>
            <a:ext cx="2011119" cy="365125"/>
          </a:xfrm>
        </p:spPr>
        <p:txBody>
          <a:bodyPr/>
          <a:lstStyle/>
          <a:p>
            <a:r>
              <a:rPr lang="en-US" dirty="0" err="1"/>
              <a:t>ECpE</a:t>
            </a:r>
            <a:r>
              <a:rPr lang="en-US" dirty="0"/>
              <a:t> Department</a:t>
            </a:r>
          </a:p>
        </p:txBody>
      </p:sp>
      <p:sp>
        <p:nvSpPr>
          <p:cNvPr id="10" name="Title 1">
            <a:extLst>
              <a:ext uri="{FF2B5EF4-FFF2-40B4-BE49-F238E27FC236}">
                <a16:creationId xmlns:a16="http://schemas.microsoft.com/office/drawing/2014/main" id="{398FD520-F4B4-46A1-A0E9-0E7E03FBA0A8}"/>
              </a:ext>
            </a:extLst>
          </p:cNvPr>
          <p:cNvSpPr txBox="1">
            <a:spLocks/>
          </p:cNvSpPr>
          <p:nvPr/>
        </p:nvSpPr>
        <p:spPr bwMode="auto">
          <a:xfrm>
            <a:off x="499880" y="80966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400" kern="0" dirty="0">
                <a:latin typeface="Calibri" panose="020F0502020204030204" pitchFamily="34" charset="0"/>
                <a:cs typeface="Calibri" panose="020F0502020204030204" pitchFamily="34" charset="0"/>
              </a:rPr>
              <a:t>4.6 Load Duration Curve</a:t>
            </a:r>
          </a:p>
        </p:txBody>
      </p:sp>
      <p:pic>
        <p:nvPicPr>
          <p:cNvPr id="4" name="Picture 3">
            <a:extLst>
              <a:ext uri="{FF2B5EF4-FFF2-40B4-BE49-F238E27FC236}">
                <a16:creationId xmlns:a16="http://schemas.microsoft.com/office/drawing/2014/main" id="{C9B220D2-91C1-4A9C-8180-B6AE68B2C0FD}"/>
              </a:ext>
            </a:extLst>
          </p:cNvPr>
          <p:cNvPicPr>
            <a:picLocks noChangeAspect="1"/>
          </p:cNvPicPr>
          <p:nvPr/>
        </p:nvPicPr>
        <p:blipFill>
          <a:blip r:embed="rId2"/>
          <a:stretch>
            <a:fillRect/>
          </a:stretch>
        </p:blipFill>
        <p:spPr>
          <a:xfrm>
            <a:off x="5358701" y="2045004"/>
            <a:ext cx="3555534" cy="2278734"/>
          </a:xfrm>
          <a:prstGeom prst="rect">
            <a:avLst/>
          </a:prstGeom>
        </p:spPr>
      </p:pic>
      <p:sp>
        <p:nvSpPr>
          <p:cNvPr id="8" name="TextBox 7">
            <a:extLst>
              <a:ext uri="{FF2B5EF4-FFF2-40B4-BE49-F238E27FC236}">
                <a16:creationId xmlns:a16="http://schemas.microsoft.com/office/drawing/2014/main" id="{1661D35C-B119-4263-8E37-8831142A84E5}"/>
              </a:ext>
            </a:extLst>
          </p:cNvPr>
          <p:cNvSpPr txBox="1"/>
          <p:nvPr/>
        </p:nvSpPr>
        <p:spPr>
          <a:xfrm>
            <a:off x="6060160" y="4355535"/>
            <a:ext cx="2669320"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Fig. a: Hourly load at a substation.</a:t>
            </a:r>
          </a:p>
        </p:txBody>
      </p:sp>
    </p:spTree>
    <p:extLst>
      <p:ext uri="{BB962C8B-B14F-4D97-AF65-F5344CB8AC3E}">
        <p14:creationId xmlns:p14="http://schemas.microsoft.com/office/powerpoint/2010/main" val="12283752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4. Load Characteristics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45</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75681" y="6330979"/>
            <a:ext cx="2011119" cy="365125"/>
          </a:xfrm>
        </p:spPr>
        <p:txBody>
          <a:bodyPr/>
          <a:lstStyle/>
          <a:p>
            <a:r>
              <a:rPr lang="en-US" dirty="0" err="1"/>
              <a:t>ECpE</a:t>
            </a:r>
            <a:r>
              <a:rPr lang="en-US" dirty="0"/>
              <a:t> Department</a:t>
            </a:r>
          </a:p>
        </p:txBody>
      </p:sp>
      <p:sp>
        <p:nvSpPr>
          <p:cNvPr id="10" name="Title 1">
            <a:extLst>
              <a:ext uri="{FF2B5EF4-FFF2-40B4-BE49-F238E27FC236}">
                <a16:creationId xmlns:a16="http://schemas.microsoft.com/office/drawing/2014/main" id="{398FD520-F4B4-46A1-A0E9-0E7E03FBA0A8}"/>
              </a:ext>
            </a:extLst>
          </p:cNvPr>
          <p:cNvSpPr txBox="1">
            <a:spLocks/>
          </p:cNvSpPr>
          <p:nvPr/>
        </p:nvSpPr>
        <p:spPr bwMode="auto">
          <a:xfrm>
            <a:off x="499880" y="80966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400" kern="0" dirty="0">
                <a:latin typeface="Calibri" panose="020F0502020204030204" pitchFamily="34" charset="0"/>
                <a:cs typeface="Calibri" panose="020F0502020204030204" pitchFamily="34" charset="0"/>
              </a:rPr>
              <a:t>4.6 Load Duration Curve</a:t>
            </a:r>
          </a:p>
        </p:txBody>
      </p:sp>
      <p:pic>
        <p:nvPicPr>
          <p:cNvPr id="6" name="Picture 5">
            <a:extLst>
              <a:ext uri="{FF2B5EF4-FFF2-40B4-BE49-F238E27FC236}">
                <a16:creationId xmlns:a16="http://schemas.microsoft.com/office/drawing/2014/main" id="{FF3F8D55-9347-4520-A2C9-A9BEF2828122}"/>
              </a:ext>
            </a:extLst>
          </p:cNvPr>
          <p:cNvPicPr>
            <a:picLocks noChangeAspect="1"/>
          </p:cNvPicPr>
          <p:nvPr/>
        </p:nvPicPr>
        <p:blipFill>
          <a:blip r:embed="rId2"/>
          <a:stretch>
            <a:fillRect/>
          </a:stretch>
        </p:blipFill>
        <p:spPr>
          <a:xfrm>
            <a:off x="457200" y="1930064"/>
            <a:ext cx="7996420" cy="1986749"/>
          </a:xfrm>
          <a:prstGeom prst="rect">
            <a:avLst/>
          </a:prstGeom>
        </p:spPr>
      </p:pic>
      <p:sp>
        <p:nvSpPr>
          <p:cNvPr id="11" name="TextBox 10">
            <a:extLst>
              <a:ext uri="{FF2B5EF4-FFF2-40B4-BE49-F238E27FC236}">
                <a16:creationId xmlns:a16="http://schemas.microsoft.com/office/drawing/2014/main" id="{99DFD51C-DEEC-4D09-9A1E-12ECDBFF47CD}"/>
              </a:ext>
            </a:extLst>
          </p:cNvPr>
          <p:cNvSpPr txBox="1"/>
          <p:nvPr/>
        </p:nvSpPr>
        <p:spPr>
          <a:xfrm>
            <a:off x="2617199" y="1415735"/>
            <a:ext cx="3655616"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Table: Data for load duration curve obtained from Fig. a</a:t>
            </a:r>
          </a:p>
        </p:txBody>
      </p:sp>
    </p:spTree>
    <p:extLst>
      <p:ext uri="{BB962C8B-B14F-4D97-AF65-F5344CB8AC3E}">
        <p14:creationId xmlns:p14="http://schemas.microsoft.com/office/powerpoint/2010/main" val="18103352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4. Load Characteristics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154243" y="1231144"/>
            <a:ext cx="5139946" cy="4533830"/>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Bef>
                <a:spcPts val="0"/>
              </a:spcBef>
              <a:spcAft>
                <a:spcPts val="0"/>
              </a:spcAft>
            </a:pPr>
            <a:r>
              <a:rPr lang="en-US" sz="2400" dirty="0">
                <a:solidFill>
                  <a:schemeClr val="tx1"/>
                </a:solidFill>
                <a:latin typeface="Calibri" panose="020F0502020204030204" pitchFamily="34" charset="0"/>
                <a:cs typeface="Calibri" panose="020F0502020204030204" pitchFamily="34" charset="0"/>
              </a:rPr>
              <a:t>From the table, we can get the load duration curve as shown in figure (b).</a:t>
            </a:r>
          </a:p>
          <a:p>
            <a:pPr algn="just">
              <a:spcBef>
                <a:spcPts val="0"/>
              </a:spcBef>
              <a:spcAft>
                <a:spcPts val="0"/>
              </a:spcAft>
            </a:pPr>
            <a:r>
              <a:rPr lang="en-US" sz="2400" dirty="0">
                <a:solidFill>
                  <a:schemeClr val="tx1"/>
                </a:solidFill>
                <a:latin typeface="Calibri" panose="020F0502020204030204" pitchFamily="34" charset="0"/>
                <a:cs typeface="Calibri" panose="020F0502020204030204" pitchFamily="34" charset="0"/>
              </a:rPr>
              <a:t>Load duration curves, especially for a year are:</a:t>
            </a:r>
          </a:p>
          <a:p>
            <a:pPr lvl="1" algn="just">
              <a:spcBef>
                <a:spcPts val="0"/>
              </a:spcBef>
              <a:spcAft>
                <a:spcPts val="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Vital for planning studies.</a:t>
            </a:r>
          </a:p>
          <a:p>
            <a:pPr lvl="1" algn="just">
              <a:spcBef>
                <a:spcPts val="0"/>
              </a:spcBef>
              <a:spcAft>
                <a:spcPts val="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Used to plan required system equipment.</a:t>
            </a:r>
          </a:p>
          <a:p>
            <a:pPr lvl="1" algn="just">
              <a:spcBef>
                <a:spcPts val="0"/>
              </a:spcBef>
              <a:spcAft>
                <a:spcPts val="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Used to estimate losses.</a:t>
            </a:r>
          </a:p>
          <a:p>
            <a:pPr algn="just">
              <a:spcBef>
                <a:spcPts val="0"/>
              </a:spcBef>
              <a:spcAft>
                <a:spcPts val="0"/>
              </a:spcAft>
            </a:pPr>
            <a:r>
              <a:rPr lang="en-US" sz="2400" dirty="0">
                <a:solidFill>
                  <a:schemeClr val="tx1"/>
                </a:solidFill>
                <a:latin typeface="Calibri" panose="020F0502020204030204" pitchFamily="34" charset="0"/>
                <a:cs typeface="Calibri" panose="020F0502020204030204" pitchFamily="34" charset="0"/>
              </a:rPr>
              <a:t>Load duration curves provide valuable insights for effective system planning and resource allocation.</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46</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765438" y="6330979"/>
            <a:ext cx="1921362" cy="365125"/>
          </a:xfrm>
        </p:spPr>
        <p:txBody>
          <a:bodyPr/>
          <a:lstStyle/>
          <a:p>
            <a:r>
              <a:rPr lang="en-US" dirty="0" err="1"/>
              <a:t>ECpE</a:t>
            </a:r>
            <a:r>
              <a:rPr lang="en-US" dirty="0"/>
              <a:t> Department</a:t>
            </a:r>
          </a:p>
        </p:txBody>
      </p:sp>
      <p:sp>
        <p:nvSpPr>
          <p:cNvPr id="10" name="Title 1">
            <a:extLst>
              <a:ext uri="{FF2B5EF4-FFF2-40B4-BE49-F238E27FC236}">
                <a16:creationId xmlns:a16="http://schemas.microsoft.com/office/drawing/2014/main" id="{398FD520-F4B4-46A1-A0E9-0E7E03FBA0A8}"/>
              </a:ext>
            </a:extLst>
          </p:cNvPr>
          <p:cNvSpPr txBox="1">
            <a:spLocks/>
          </p:cNvSpPr>
          <p:nvPr/>
        </p:nvSpPr>
        <p:spPr bwMode="auto">
          <a:xfrm>
            <a:off x="499880" y="80966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400" kern="0" dirty="0">
                <a:latin typeface="Calibri" panose="020F0502020204030204" pitchFamily="34" charset="0"/>
                <a:cs typeface="Calibri" panose="020F0502020204030204" pitchFamily="34" charset="0"/>
              </a:rPr>
              <a:t>4.6 Load Duration Curve</a:t>
            </a:r>
          </a:p>
        </p:txBody>
      </p:sp>
      <p:pic>
        <p:nvPicPr>
          <p:cNvPr id="4" name="Picture 3">
            <a:extLst>
              <a:ext uri="{FF2B5EF4-FFF2-40B4-BE49-F238E27FC236}">
                <a16:creationId xmlns:a16="http://schemas.microsoft.com/office/drawing/2014/main" id="{C9B220D2-91C1-4A9C-8180-B6AE68B2C0FD}"/>
              </a:ext>
            </a:extLst>
          </p:cNvPr>
          <p:cNvPicPr>
            <a:picLocks noChangeAspect="1"/>
          </p:cNvPicPr>
          <p:nvPr/>
        </p:nvPicPr>
        <p:blipFill>
          <a:blip r:embed="rId2"/>
          <a:stretch>
            <a:fillRect/>
          </a:stretch>
        </p:blipFill>
        <p:spPr>
          <a:xfrm>
            <a:off x="5294189" y="356395"/>
            <a:ext cx="3555534" cy="2278734"/>
          </a:xfrm>
          <a:prstGeom prst="rect">
            <a:avLst/>
          </a:prstGeom>
        </p:spPr>
      </p:pic>
      <p:sp>
        <p:nvSpPr>
          <p:cNvPr id="8" name="TextBox 7">
            <a:extLst>
              <a:ext uri="{FF2B5EF4-FFF2-40B4-BE49-F238E27FC236}">
                <a16:creationId xmlns:a16="http://schemas.microsoft.com/office/drawing/2014/main" id="{1661D35C-B119-4263-8E37-8831142A84E5}"/>
              </a:ext>
            </a:extLst>
          </p:cNvPr>
          <p:cNvSpPr txBox="1"/>
          <p:nvPr/>
        </p:nvSpPr>
        <p:spPr>
          <a:xfrm>
            <a:off x="5937784" y="2664197"/>
            <a:ext cx="2669320"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Fig. a: Hourly load at a substation.</a:t>
            </a:r>
          </a:p>
        </p:txBody>
      </p:sp>
      <p:pic>
        <p:nvPicPr>
          <p:cNvPr id="9" name="Picture 8">
            <a:extLst>
              <a:ext uri="{FF2B5EF4-FFF2-40B4-BE49-F238E27FC236}">
                <a16:creationId xmlns:a16="http://schemas.microsoft.com/office/drawing/2014/main" id="{35525438-773B-431E-B848-827102F75393}"/>
              </a:ext>
            </a:extLst>
          </p:cNvPr>
          <p:cNvPicPr>
            <a:picLocks noChangeAspect="1"/>
          </p:cNvPicPr>
          <p:nvPr/>
        </p:nvPicPr>
        <p:blipFill>
          <a:blip r:embed="rId3"/>
          <a:stretch>
            <a:fillRect/>
          </a:stretch>
        </p:blipFill>
        <p:spPr>
          <a:xfrm>
            <a:off x="5404295" y="3088648"/>
            <a:ext cx="3445428" cy="2196034"/>
          </a:xfrm>
          <a:prstGeom prst="rect">
            <a:avLst/>
          </a:prstGeom>
        </p:spPr>
      </p:pic>
      <p:sp>
        <p:nvSpPr>
          <p:cNvPr id="11" name="TextBox 10">
            <a:extLst>
              <a:ext uri="{FF2B5EF4-FFF2-40B4-BE49-F238E27FC236}">
                <a16:creationId xmlns:a16="http://schemas.microsoft.com/office/drawing/2014/main" id="{FF698C13-8E78-48C8-AB1F-C1DBA5DA99C9}"/>
              </a:ext>
            </a:extLst>
          </p:cNvPr>
          <p:cNvSpPr txBox="1"/>
          <p:nvPr/>
        </p:nvSpPr>
        <p:spPr>
          <a:xfrm>
            <a:off x="5597145" y="5327969"/>
            <a:ext cx="3350597" cy="523220"/>
          </a:xfrm>
          <a:prstGeom prst="rect">
            <a:avLst/>
          </a:prstGeom>
          <a:noFill/>
        </p:spPr>
        <p:txBody>
          <a:bodyPr wrap="none" rtlCol="0">
            <a:spAutoFit/>
          </a:bodyPr>
          <a:lstStyle/>
          <a:p>
            <a:pPr algn="ctr"/>
            <a:r>
              <a:rPr lang="en-US" sz="1400" dirty="0">
                <a:latin typeface="Calibri" panose="020F0502020204030204" pitchFamily="34" charset="0"/>
                <a:cs typeface="Calibri" panose="020F0502020204030204" pitchFamily="34" charset="0"/>
              </a:rPr>
              <a:t>Fig. b: Load Duration Curve corresponding </a:t>
            </a:r>
          </a:p>
          <a:p>
            <a:pPr algn="ctr"/>
            <a:r>
              <a:rPr lang="en-US" sz="1400" dirty="0">
                <a:latin typeface="Calibri" panose="020F0502020204030204" pitchFamily="34" charset="0"/>
                <a:cs typeface="Calibri" panose="020F0502020204030204" pitchFamily="34" charset="0"/>
              </a:rPr>
              <a:t>to the Load Characteristic.</a:t>
            </a:r>
          </a:p>
        </p:txBody>
      </p:sp>
    </p:spTree>
    <p:extLst>
      <p:ext uri="{BB962C8B-B14F-4D97-AF65-F5344CB8AC3E}">
        <p14:creationId xmlns:p14="http://schemas.microsoft.com/office/powerpoint/2010/main" val="11599122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4. Load Characteristics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199" y="1181175"/>
                <a:ext cx="8229600" cy="502912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Bef>
                    <a:spcPts val="0"/>
                  </a:spcBef>
                  <a:spcAft>
                    <a:spcPts val="0"/>
                  </a:spcAft>
                </a:pPr>
                <a:r>
                  <a:rPr lang="en-US" sz="2400" dirty="0">
                    <a:solidFill>
                      <a:schemeClr val="tx1"/>
                    </a:solidFill>
                    <a:latin typeface="Calibri" panose="020F0502020204030204" pitchFamily="34" charset="0"/>
                    <a:cs typeface="Calibri" panose="020F0502020204030204" pitchFamily="34" charset="0"/>
                  </a:rPr>
                  <a:t>Load Factor: Relates load changes over a time period to the peak load.</a:t>
                </a:r>
              </a:p>
              <a:p>
                <a:pPr algn="just">
                  <a:spcBef>
                    <a:spcPts val="0"/>
                  </a:spcBef>
                  <a:spcAft>
                    <a:spcPts val="0"/>
                  </a:spcAft>
                </a:pPr>
                <a:r>
                  <a:rPr lang="en-US" sz="2400" dirty="0">
                    <a:solidFill>
                      <a:schemeClr val="tx1"/>
                    </a:solidFill>
                    <a:latin typeface="Calibri" panose="020F0502020204030204" pitchFamily="34" charset="0"/>
                    <a:cs typeface="Calibri" panose="020F0502020204030204" pitchFamily="34" charset="0"/>
                  </a:rPr>
                  <a:t>Measures how closely load aligns with peak load.</a:t>
                </a:r>
              </a:p>
              <a:p>
                <a:pPr algn="just">
                  <a:spcBef>
                    <a:spcPts val="0"/>
                  </a:spcBef>
                  <a:spcAft>
                    <a:spcPts val="0"/>
                  </a:spcAft>
                </a:pPr>
                <a:r>
                  <a:rPr lang="en-US" sz="2400" dirty="0">
                    <a:solidFill>
                      <a:schemeClr val="tx1"/>
                    </a:solidFill>
                    <a:latin typeface="Calibri" panose="020F0502020204030204" pitchFamily="34" charset="0"/>
                    <a:cs typeface="Calibri" panose="020F0502020204030204" pitchFamily="34" charset="0"/>
                  </a:rPr>
                  <a:t>High load factor: Load consistently near peak load for a significant portion of the time.</a:t>
                </a:r>
              </a:p>
              <a:p>
                <a:pPr algn="just">
                  <a:spcBef>
                    <a:spcPts val="0"/>
                  </a:spcBef>
                  <a:spcAft>
                    <a:spcPts val="0"/>
                  </a:spcAft>
                </a:pPr>
                <a:r>
                  <a:rPr lang="en-US" sz="2400" dirty="0">
                    <a:solidFill>
                      <a:schemeClr val="tx1"/>
                    </a:solidFill>
                    <a:latin typeface="Calibri" panose="020F0502020204030204" pitchFamily="34" charset="0"/>
                    <a:cs typeface="Calibri" panose="020F0502020204030204" pitchFamily="34" charset="0"/>
                  </a:rPr>
                  <a:t>Mathematically, it is the average load over a period of time divided by the peak load within that time duration,</a:t>
                </a:r>
              </a:p>
              <a:p>
                <a:pPr marL="0" indent="0" algn="ctr">
                  <a:spcBef>
                    <a:spcPts val="0"/>
                  </a:spcBef>
                  <a:spcAft>
                    <a:spcPts val="0"/>
                  </a:spcAft>
                  <a:buNone/>
                </a:pPr>
                <a14:m>
                  <m:oMath xmlns:m="http://schemas.openxmlformats.org/officeDocument/2006/math">
                    <m:r>
                      <a:rPr lang="en-US" sz="2800" b="0" i="1" smtClean="0">
                        <a:solidFill>
                          <a:srgbClr val="C00000"/>
                        </a:solidFill>
                        <a:latin typeface="Cambria Math" panose="02040503050406030204" pitchFamily="18" charset="0"/>
                        <a:cs typeface="Times New Roman" panose="02020603050405020304" pitchFamily="18" charset="0"/>
                      </a:rPr>
                      <m:t>𝐿𝐹</m:t>
                    </m:r>
                    <m:r>
                      <a:rPr lang="en-US" sz="2800" b="0" i="1" smtClean="0">
                        <a:solidFill>
                          <a:srgbClr val="C00000"/>
                        </a:solidFill>
                        <a:latin typeface="Cambria Math" panose="02040503050406030204" pitchFamily="18" charset="0"/>
                        <a:cs typeface="Times New Roman" panose="02020603050405020304" pitchFamily="18" charset="0"/>
                      </a:rPr>
                      <m:t>=</m:t>
                    </m:r>
                    <m:f>
                      <m:fPr>
                        <m:ctrlPr>
                          <a:rPr lang="en-US" sz="2800" b="0" i="1" smtClean="0">
                            <a:solidFill>
                              <a:srgbClr val="C00000"/>
                            </a:solidFill>
                            <a:latin typeface="Cambria Math" panose="02040503050406030204" pitchFamily="18" charset="0"/>
                            <a:cs typeface="Times New Roman" panose="02020603050405020304" pitchFamily="18" charset="0"/>
                          </a:rPr>
                        </m:ctrlPr>
                      </m:fPr>
                      <m:num>
                        <m:sSub>
                          <m:sSubPr>
                            <m:ctrlPr>
                              <a:rPr lang="en-US" sz="2800" b="0" i="1" smtClean="0">
                                <a:solidFill>
                                  <a:srgbClr val="C00000"/>
                                </a:solidFill>
                                <a:latin typeface="Cambria Math" panose="02040503050406030204" pitchFamily="18" charset="0"/>
                                <a:cs typeface="Times New Roman" panose="02020603050405020304" pitchFamily="18" charset="0"/>
                              </a:rPr>
                            </m:ctrlPr>
                          </m:sSubPr>
                          <m:e>
                            <m:r>
                              <a:rPr lang="en-US" sz="2800" b="0" i="1" smtClean="0">
                                <a:solidFill>
                                  <a:srgbClr val="C00000"/>
                                </a:solidFill>
                                <a:latin typeface="Cambria Math" panose="02040503050406030204" pitchFamily="18" charset="0"/>
                                <a:cs typeface="Times New Roman" panose="02020603050405020304" pitchFamily="18" charset="0"/>
                              </a:rPr>
                              <m:t>𝐿</m:t>
                            </m:r>
                          </m:e>
                          <m:sub>
                            <m:r>
                              <a:rPr lang="en-US" sz="2800" b="0" i="1" smtClean="0">
                                <a:solidFill>
                                  <a:srgbClr val="C00000"/>
                                </a:solidFill>
                                <a:latin typeface="Cambria Math" panose="02040503050406030204" pitchFamily="18" charset="0"/>
                                <a:cs typeface="Times New Roman" panose="02020603050405020304" pitchFamily="18" charset="0"/>
                              </a:rPr>
                              <m:t>𝑎</m:t>
                            </m:r>
                          </m:sub>
                        </m:sSub>
                      </m:num>
                      <m:den>
                        <m:sSub>
                          <m:sSubPr>
                            <m:ctrlPr>
                              <a:rPr lang="en-US" sz="2800" b="0" i="1" smtClean="0">
                                <a:solidFill>
                                  <a:srgbClr val="C00000"/>
                                </a:solidFill>
                                <a:latin typeface="Cambria Math" panose="02040503050406030204" pitchFamily="18" charset="0"/>
                                <a:cs typeface="Times New Roman" panose="02020603050405020304" pitchFamily="18" charset="0"/>
                              </a:rPr>
                            </m:ctrlPr>
                          </m:sSubPr>
                          <m:e>
                            <m:r>
                              <a:rPr lang="en-US" sz="2800" b="0" i="1" smtClean="0">
                                <a:solidFill>
                                  <a:srgbClr val="C00000"/>
                                </a:solidFill>
                                <a:latin typeface="Cambria Math" panose="02040503050406030204" pitchFamily="18" charset="0"/>
                                <a:cs typeface="Times New Roman" panose="02020603050405020304" pitchFamily="18" charset="0"/>
                              </a:rPr>
                              <m:t>𝐿</m:t>
                            </m:r>
                          </m:e>
                          <m:sub>
                            <m:r>
                              <a:rPr lang="en-US" sz="2800" b="0" i="1" smtClean="0">
                                <a:solidFill>
                                  <a:srgbClr val="C00000"/>
                                </a:solidFill>
                                <a:latin typeface="Cambria Math" panose="02040503050406030204" pitchFamily="18" charset="0"/>
                                <a:cs typeface="Times New Roman" panose="02020603050405020304" pitchFamily="18" charset="0"/>
                              </a:rPr>
                              <m:t>𝑝</m:t>
                            </m:r>
                          </m:sub>
                        </m:sSub>
                      </m:den>
                    </m:f>
                    <m:r>
                      <a:rPr lang="en-US" sz="2800" b="0" i="1" smtClean="0">
                        <a:solidFill>
                          <a:srgbClr val="C00000"/>
                        </a:solidFill>
                        <a:latin typeface="Cambria Math" panose="02040503050406030204" pitchFamily="18" charset="0"/>
                        <a:cs typeface="Times New Roman" panose="02020603050405020304" pitchFamily="18" charset="0"/>
                      </a:rPr>
                      <m:t>=</m:t>
                    </m:r>
                  </m:oMath>
                </a14:m>
                <a:r>
                  <a:rPr lang="en-US" sz="2800" dirty="0">
                    <a:solidFill>
                      <a:srgbClr val="C00000"/>
                    </a:solidFill>
                    <a:latin typeface="Calibri" panose="020F0502020204030204" pitchFamily="34" charset="0"/>
                    <a:cs typeface="Calibri" panose="020F0502020204030204" pitchFamily="34" charset="0"/>
                  </a:rPr>
                  <a:t> </a:t>
                </a:r>
                <a14:m>
                  <m:oMath xmlns:m="http://schemas.openxmlformats.org/officeDocument/2006/math">
                    <m:f>
                      <m:fPr>
                        <m:ctrlPr>
                          <a:rPr lang="en-US" sz="2800" i="1">
                            <a:solidFill>
                              <a:srgbClr val="C00000"/>
                            </a:solidFill>
                            <a:latin typeface="Cambria Math" panose="02040503050406030204" pitchFamily="18" charset="0"/>
                            <a:cs typeface="Times New Roman" panose="02020603050405020304" pitchFamily="18" charset="0"/>
                          </a:rPr>
                        </m:ctrlPr>
                      </m:fPr>
                      <m:num>
                        <m:f>
                          <m:fPr>
                            <m:ctrlPr>
                              <a:rPr lang="en-US" sz="2800" b="0" i="1" smtClean="0">
                                <a:solidFill>
                                  <a:srgbClr val="C00000"/>
                                </a:solidFill>
                                <a:latin typeface="Cambria Math" panose="02040503050406030204" pitchFamily="18" charset="0"/>
                                <a:cs typeface="Times New Roman" panose="02020603050405020304" pitchFamily="18" charset="0"/>
                              </a:rPr>
                            </m:ctrlPr>
                          </m:fPr>
                          <m:num>
                            <m:nary>
                              <m:naryPr>
                                <m:chr m:val="∑"/>
                                <m:ctrlPr>
                                  <a:rPr lang="en-US" sz="2800" b="0" i="1" smtClean="0">
                                    <a:solidFill>
                                      <a:srgbClr val="C00000"/>
                                    </a:solidFill>
                                    <a:latin typeface="Cambria Math" panose="02040503050406030204" pitchFamily="18" charset="0"/>
                                    <a:cs typeface="Times New Roman" panose="02020603050405020304" pitchFamily="18" charset="0"/>
                                  </a:rPr>
                                </m:ctrlPr>
                              </m:naryPr>
                              <m:sub>
                                <m:r>
                                  <m:rPr>
                                    <m:brk m:alnAt="23"/>
                                  </m:rPr>
                                  <a:rPr lang="en-US" sz="2800" b="0" i="1" smtClean="0">
                                    <a:solidFill>
                                      <a:srgbClr val="C00000"/>
                                    </a:solidFill>
                                    <a:latin typeface="Cambria Math" panose="02040503050406030204" pitchFamily="18" charset="0"/>
                                    <a:cs typeface="Times New Roman" panose="02020603050405020304" pitchFamily="18" charset="0"/>
                                  </a:rPr>
                                  <m:t>𝑖</m:t>
                                </m:r>
                                <m:r>
                                  <a:rPr lang="en-US" sz="2800" b="0" i="1" smtClean="0">
                                    <a:solidFill>
                                      <a:srgbClr val="C00000"/>
                                    </a:solidFill>
                                    <a:latin typeface="Cambria Math" panose="02040503050406030204" pitchFamily="18" charset="0"/>
                                    <a:cs typeface="Times New Roman" panose="02020603050405020304" pitchFamily="18" charset="0"/>
                                  </a:rPr>
                                  <m:t>=0</m:t>
                                </m:r>
                              </m:sub>
                              <m:sup>
                                <m:r>
                                  <a:rPr lang="en-US" sz="2800" b="0" i="1" smtClean="0">
                                    <a:solidFill>
                                      <a:srgbClr val="C00000"/>
                                    </a:solidFill>
                                    <a:latin typeface="Cambria Math" panose="02040503050406030204" pitchFamily="18" charset="0"/>
                                    <a:cs typeface="Times New Roman" panose="02020603050405020304" pitchFamily="18" charset="0"/>
                                  </a:rPr>
                                  <m:t>𝑁</m:t>
                                </m:r>
                              </m:sup>
                              <m:e>
                                <m:sSub>
                                  <m:sSubPr>
                                    <m:ctrlPr>
                                      <a:rPr lang="en-US" sz="2800" b="0" i="1" smtClean="0">
                                        <a:solidFill>
                                          <a:srgbClr val="C00000"/>
                                        </a:solidFill>
                                        <a:latin typeface="Cambria Math" panose="02040503050406030204" pitchFamily="18" charset="0"/>
                                        <a:cs typeface="Times New Roman" panose="02020603050405020304" pitchFamily="18" charset="0"/>
                                      </a:rPr>
                                    </m:ctrlPr>
                                  </m:sSubPr>
                                  <m:e>
                                    <m:r>
                                      <a:rPr lang="en-US" sz="2800" b="0" i="1" smtClean="0">
                                        <a:solidFill>
                                          <a:srgbClr val="C00000"/>
                                        </a:solidFill>
                                        <a:latin typeface="Cambria Math" panose="02040503050406030204" pitchFamily="18" charset="0"/>
                                        <a:cs typeface="Times New Roman" panose="02020603050405020304" pitchFamily="18" charset="0"/>
                                      </a:rPr>
                                      <m:t>𝐿</m:t>
                                    </m:r>
                                  </m:e>
                                  <m:sub>
                                    <m:r>
                                      <a:rPr lang="en-US" sz="2800" b="0" i="1" smtClean="0">
                                        <a:solidFill>
                                          <a:srgbClr val="C00000"/>
                                        </a:solidFill>
                                        <a:latin typeface="Cambria Math" panose="02040503050406030204" pitchFamily="18" charset="0"/>
                                        <a:cs typeface="Times New Roman" panose="02020603050405020304" pitchFamily="18" charset="0"/>
                                      </a:rPr>
                                      <m:t>𝑖</m:t>
                                    </m:r>
                                  </m:sub>
                                </m:sSub>
                              </m:e>
                            </m:nary>
                          </m:num>
                          <m:den>
                            <m:r>
                              <a:rPr lang="en-US" sz="2800" b="0" i="1" smtClean="0">
                                <a:solidFill>
                                  <a:srgbClr val="C00000"/>
                                </a:solidFill>
                                <a:latin typeface="Cambria Math" panose="02040503050406030204" pitchFamily="18" charset="0"/>
                                <a:cs typeface="Times New Roman" panose="02020603050405020304" pitchFamily="18" charset="0"/>
                              </a:rPr>
                              <m:t>𝑁</m:t>
                            </m:r>
                          </m:den>
                        </m:f>
                      </m:num>
                      <m:den>
                        <m:sSub>
                          <m:sSubPr>
                            <m:ctrlPr>
                              <a:rPr lang="en-US" sz="2800" i="1">
                                <a:solidFill>
                                  <a:srgbClr val="C00000"/>
                                </a:solidFill>
                                <a:latin typeface="Cambria Math" panose="02040503050406030204" pitchFamily="18" charset="0"/>
                                <a:cs typeface="Times New Roman" panose="02020603050405020304" pitchFamily="18" charset="0"/>
                              </a:rPr>
                            </m:ctrlPr>
                          </m:sSubPr>
                          <m:e>
                            <m:r>
                              <a:rPr lang="en-US" sz="2800" i="1">
                                <a:solidFill>
                                  <a:srgbClr val="C00000"/>
                                </a:solidFill>
                                <a:latin typeface="Cambria Math" panose="02040503050406030204" pitchFamily="18" charset="0"/>
                                <a:cs typeface="Times New Roman" panose="02020603050405020304" pitchFamily="18" charset="0"/>
                              </a:rPr>
                              <m:t>𝐿</m:t>
                            </m:r>
                          </m:e>
                          <m:sub>
                            <m:r>
                              <a:rPr lang="en-US" sz="2800" i="1">
                                <a:solidFill>
                                  <a:srgbClr val="C00000"/>
                                </a:solidFill>
                                <a:latin typeface="Cambria Math" panose="02040503050406030204" pitchFamily="18" charset="0"/>
                                <a:cs typeface="Times New Roman" panose="02020603050405020304" pitchFamily="18" charset="0"/>
                              </a:rPr>
                              <m:t>𝑝</m:t>
                            </m:r>
                          </m:sub>
                        </m:sSub>
                      </m:den>
                    </m:f>
                  </m:oMath>
                </a14:m>
                <a:endParaRPr lang="en-US" sz="2800" dirty="0">
                  <a:solidFill>
                    <a:schemeClr val="tx1"/>
                  </a:solidFill>
                  <a:latin typeface="Calibri" panose="020F0502020204030204" pitchFamily="34" charset="0"/>
                  <a:cs typeface="Calibri" panose="020F0502020204030204" pitchFamily="34" charset="0"/>
                </a:endParaRPr>
              </a:p>
              <a:p>
                <a:pPr marL="0" indent="0" algn="just">
                  <a:spcBef>
                    <a:spcPts val="0"/>
                  </a:spcBef>
                  <a:spcAft>
                    <a:spcPts val="0"/>
                  </a:spcAft>
                  <a:buNone/>
                </a:pPr>
                <a:r>
                  <a:rPr lang="en-US" sz="2400" dirty="0">
                    <a:solidFill>
                      <a:schemeClr val="tx1"/>
                    </a:solidFill>
                    <a:latin typeface="Calibri" panose="020F0502020204030204" pitchFamily="34" charset="0"/>
                    <a:cs typeface="Calibri" panose="020F0502020204030204" pitchFamily="34" charset="0"/>
                  </a:rPr>
                  <a:t>where, </a:t>
                </a:r>
                <a14:m>
                  <m:oMath xmlns:m="http://schemas.openxmlformats.org/officeDocument/2006/math">
                    <m:sSub>
                      <m:sSubPr>
                        <m:ctrlPr>
                          <a:rPr lang="en-US" sz="2400" i="1">
                            <a:solidFill>
                              <a:schemeClr val="tx1"/>
                            </a:solidFill>
                            <a:latin typeface="Cambria Math" panose="02040503050406030204" pitchFamily="18" charset="0"/>
                            <a:cs typeface="Times New Roman" panose="02020603050405020304" pitchFamily="18" charset="0"/>
                          </a:rPr>
                        </m:ctrlPr>
                      </m:sSubPr>
                      <m:e>
                        <m:r>
                          <a:rPr lang="en-US" sz="2400" i="1">
                            <a:solidFill>
                              <a:schemeClr val="tx1"/>
                            </a:solidFill>
                            <a:latin typeface="Cambria Math" panose="02040503050406030204" pitchFamily="18" charset="0"/>
                            <a:cs typeface="Times New Roman" panose="02020603050405020304" pitchFamily="18" charset="0"/>
                          </a:rPr>
                          <m:t>𝐿</m:t>
                        </m:r>
                      </m:e>
                      <m:sub>
                        <m:r>
                          <a:rPr lang="en-US" sz="2400" i="1">
                            <a:solidFill>
                              <a:schemeClr val="tx1"/>
                            </a:solidFill>
                            <a:latin typeface="Cambria Math" panose="02040503050406030204" pitchFamily="18" charset="0"/>
                            <a:cs typeface="Times New Roman" panose="02020603050405020304" pitchFamily="18" charset="0"/>
                          </a:rPr>
                          <m:t>𝑖</m:t>
                        </m:r>
                      </m:sub>
                    </m:sSub>
                  </m:oMath>
                </a14:m>
                <a:r>
                  <a:rPr lang="en-US" sz="2400" dirty="0">
                    <a:solidFill>
                      <a:schemeClr val="tx1"/>
                    </a:solidFill>
                    <a:latin typeface="Calibri" panose="020F0502020204030204" pitchFamily="34" charset="0"/>
                    <a:cs typeface="Calibri" panose="020F0502020204030204" pitchFamily="34" charset="0"/>
                  </a:rPr>
                  <a:t> is the hourly load at hour </a:t>
                </a:r>
                <a:r>
                  <a:rPr lang="en-US" sz="2400" i="1" dirty="0" err="1">
                    <a:solidFill>
                      <a:schemeClr val="tx1"/>
                    </a:solidFill>
                    <a:latin typeface="Calibri" panose="020F0502020204030204" pitchFamily="34" charset="0"/>
                    <a:cs typeface="Calibri" panose="020F0502020204030204" pitchFamily="34" charset="0"/>
                  </a:rPr>
                  <a:t>i</a:t>
                </a:r>
                <a:r>
                  <a:rPr lang="en-US" sz="2400" dirty="0">
                    <a:solidFill>
                      <a:schemeClr val="tx1"/>
                    </a:solidFill>
                    <a:latin typeface="Calibri" panose="020F0502020204030204" pitchFamily="34" charset="0"/>
                    <a:cs typeface="Calibri" panose="020F0502020204030204" pitchFamily="34" charset="0"/>
                  </a:rPr>
                  <a:t>, </a:t>
                </a:r>
                <a:r>
                  <a:rPr lang="en-US" sz="2400" i="1" dirty="0">
                    <a:solidFill>
                      <a:schemeClr val="tx1"/>
                    </a:solidFill>
                    <a:latin typeface="Calibri" panose="020F0502020204030204" pitchFamily="34" charset="0"/>
                    <a:cs typeface="Calibri" panose="020F0502020204030204" pitchFamily="34" charset="0"/>
                  </a:rPr>
                  <a:t>N</a:t>
                </a:r>
                <a:r>
                  <a:rPr lang="en-US" sz="2400" dirty="0">
                    <a:solidFill>
                      <a:schemeClr val="tx1"/>
                    </a:solidFill>
                    <a:latin typeface="Calibri" panose="020F0502020204030204" pitchFamily="34" charset="0"/>
                    <a:cs typeface="Calibri" panose="020F0502020204030204" pitchFamily="34" charset="0"/>
                  </a:rPr>
                  <a:t> is the total number of hours in the time period under consideration, and </a:t>
                </a:r>
                <a14:m>
                  <m:oMath xmlns:m="http://schemas.openxmlformats.org/officeDocument/2006/math">
                    <m:sSub>
                      <m:sSubPr>
                        <m:ctrlPr>
                          <a:rPr lang="en-US" sz="2400" i="1">
                            <a:solidFill>
                              <a:schemeClr val="tx1"/>
                            </a:solidFill>
                            <a:latin typeface="Cambria Math" panose="02040503050406030204" pitchFamily="18" charset="0"/>
                            <a:cs typeface="Times New Roman" panose="02020603050405020304" pitchFamily="18" charset="0"/>
                          </a:rPr>
                        </m:ctrlPr>
                      </m:sSubPr>
                      <m:e>
                        <m:r>
                          <a:rPr lang="en-US" sz="2400" i="1">
                            <a:solidFill>
                              <a:schemeClr val="tx1"/>
                            </a:solidFill>
                            <a:latin typeface="Cambria Math" panose="02040503050406030204" pitchFamily="18" charset="0"/>
                            <a:cs typeface="Times New Roman" panose="02020603050405020304" pitchFamily="18" charset="0"/>
                          </a:rPr>
                          <m:t>𝐿</m:t>
                        </m:r>
                      </m:e>
                      <m:sub>
                        <m:r>
                          <a:rPr lang="en-US" sz="2400" i="1">
                            <a:solidFill>
                              <a:schemeClr val="tx1"/>
                            </a:solidFill>
                            <a:latin typeface="Cambria Math" panose="02040503050406030204" pitchFamily="18" charset="0"/>
                            <a:cs typeface="Times New Roman" panose="02020603050405020304" pitchFamily="18" charset="0"/>
                          </a:rPr>
                          <m:t>𝑖</m:t>
                        </m:r>
                      </m:sub>
                    </m:sSub>
                  </m:oMath>
                </a14:m>
                <a:r>
                  <a:rPr lang="en-US" sz="2400" dirty="0">
                    <a:solidFill>
                      <a:schemeClr val="tx1"/>
                    </a:solidFill>
                    <a:latin typeface="Calibri" panose="020F0502020204030204" pitchFamily="34" charset="0"/>
                    <a:cs typeface="Calibri" panose="020F0502020204030204" pitchFamily="34" charset="0"/>
                  </a:rPr>
                  <a:t> is the peak load in that time period.</a:t>
                </a:r>
              </a:p>
            </p:txBody>
          </p:sp>
        </mc:Choice>
        <mc:Fallback>
          <p:sp>
            <p:nvSpPr>
              <p:cNvPr id="3" name="Content Placeholder 2">
                <a:extLst>
                  <a:ext uri="{FF2B5EF4-FFF2-40B4-BE49-F238E27FC236}">
                    <a16:creationId xmlns:a16="http://schemas.microsoft.com/office/drawing/2014/main" id="{C4382A37-1F56-4435-9852-82BE0AB12C94}"/>
                  </a:ext>
                </a:extLst>
              </p:cNvPr>
              <p:cNvSpPr>
                <a:spLocks noGrp="1" noRot="1" noChangeAspect="1" noMove="1" noResize="1" noEditPoints="1" noAdjustHandles="1" noChangeArrowheads="1" noChangeShapeType="1" noTextEdit="1"/>
              </p:cNvSpPr>
              <p:nvPr>
                <p:ph idx="1"/>
              </p:nvPr>
            </p:nvSpPr>
            <p:spPr>
              <a:xfrm>
                <a:off x="457199" y="1181175"/>
                <a:ext cx="8229600" cy="5029126"/>
              </a:xfrm>
              <a:blipFill>
                <a:blip r:embed="rId2"/>
                <a:stretch>
                  <a:fillRect l="-1111" t="-970" r="-1111"/>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47</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731779" y="6330979"/>
            <a:ext cx="1955021" cy="365125"/>
          </a:xfrm>
        </p:spPr>
        <p:txBody>
          <a:bodyPr/>
          <a:lstStyle/>
          <a:p>
            <a:r>
              <a:rPr lang="en-US" dirty="0" err="1"/>
              <a:t>ECpE</a:t>
            </a:r>
            <a:r>
              <a:rPr lang="en-US" dirty="0"/>
              <a:t> Department</a:t>
            </a:r>
          </a:p>
        </p:txBody>
      </p:sp>
      <p:sp>
        <p:nvSpPr>
          <p:cNvPr id="10" name="Title 1">
            <a:extLst>
              <a:ext uri="{FF2B5EF4-FFF2-40B4-BE49-F238E27FC236}">
                <a16:creationId xmlns:a16="http://schemas.microsoft.com/office/drawing/2014/main" id="{398FD520-F4B4-46A1-A0E9-0E7E03FBA0A8}"/>
              </a:ext>
            </a:extLst>
          </p:cNvPr>
          <p:cNvSpPr txBox="1">
            <a:spLocks/>
          </p:cNvSpPr>
          <p:nvPr/>
        </p:nvSpPr>
        <p:spPr bwMode="auto">
          <a:xfrm>
            <a:off x="499880" y="80966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400" kern="0" dirty="0">
                <a:latin typeface="Calibri" panose="020F0502020204030204" pitchFamily="34" charset="0"/>
                <a:cs typeface="Calibri" panose="020F0502020204030204" pitchFamily="34" charset="0"/>
              </a:rPr>
              <a:t>4.7 Load Factor</a:t>
            </a:r>
          </a:p>
        </p:txBody>
      </p:sp>
    </p:spTree>
    <p:extLst>
      <p:ext uri="{BB962C8B-B14F-4D97-AF65-F5344CB8AC3E}">
        <p14:creationId xmlns:p14="http://schemas.microsoft.com/office/powerpoint/2010/main" val="15133480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4. Load Characteristics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199" y="1181174"/>
            <a:ext cx="5331205" cy="438808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Bef>
                <a:spcPts val="400"/>
              </a:spcBef>
              <a:spcAft>
                <a:spcPts val="600"/>
              </a:spcAft>
            </a:pPr>
            <a:r>
              <a:rPr lang="en-US" sz="2400" dirty="0">
                <a:solidFill>
                  <a:schemeClr val="tx1"/>
                </a:solidFill>
                <a:latin typeface="Calibri" panose="020F0502020204030204" pitchFamily="34" charset="0"/>
                <a:cs typeface="Calibri" panose="020F0502020204030204" pitchFamily="34" charset="0"/>
              </a:rPr>
              <a:t>Loss Factor (</a:t>
            </a:r>
            <a:r>
              <a:rPr lang="en-US" sz="2400" i="1" dirty="0" err="1">
                <a:solidFill>
                  <a:schemeClr val="tx1"/>
                </a:solidFill>
                <a:latin typeface="Calibri" panose="020F0502020204030204" pitchFamily="34" charset="0"/>
                <a:cs typeface="Calibri" panose="020F0502020204030204" pitchFamily="34" charset="0"/>
              </a:rPr>
              <a:t>LsF</a:t>
            </a:r>
            <a:r>
              <a:rPr lang="en-US" sz="2400" dirty="0">
                <a:solidFill>
                  <a:schemeClr val="tx1"/>
                </a:solidFill>
                <a:latin typeface="Calibri" panose="020F0502020204030204" pitchFamily="34" charset="0"/>
                <a:cs typeface="Calibri" panose="020F0502020204030204" pitchFamily="34" charset="0"/>
              </a:rPr>
              <a:t>): Ratio of average hourly losses to peak hourly losses in the system.</a:t>
            </a:r>
          </a:p>
          <a:p>
            <a:pPr algn="just">
              <a:spcBef>
                <a:spcPts val="400"/>
              </a:spcBef>
              <a:spcAft>
                <a:spcPts val="600"/>
              </a:spcAft>
            </a:pPr>
            <a:r>
              <a:rPr lang="en-US" sz="2400" dirty="0">
                <a:solidFill>
                  <a:schemeClr val="tx1"/>
                </a:solidFill>
                <a:latin typeface="Calibri" panose="020F0502020204030204" pitchFamily="34" charset="0"/>
                <a:cs typeface="Calibri" panose="020F0502020204030204" pitchFamily="34" charset="0"/>
              </a:rPr>
              <a:t>Very useful for calculating total losses over a period if losses at the peak load are known.</a:t>
            </a:r>
          </a:p>
          <a:p>
            <a:pPr algn="just">
              <a:spcBef>
                <a:spcPts val="400"/>
              </a:spcBef>
              <a:spcAft>
                <a:spcPts val="600"/>
              </a:spcAft>
            </a:pPr>
            <a:r>
              <a:rPr lang="en-US" sz="2400" dirty="0">
                <a:solidFill>
                  <a:schemeClr val="tx1"/>
                </a:solidFill>
                <a:latin typeface="Calibri" panose="020F0502020204030204" pitchFamily="34" charset="0"/>
                <a:cs typeface="Calibri" panose="020F0502020204030204" pitchFamily="34" charset="0"/>
              </a:rPr>
              <a:t>For load characteristics in which peak load exists for a very short duration, an approximate value for the </a:t>
            </a:r>
            <a:r>
              <a:rPr lang="en-US" sz="2400" i="1" dirty="0" err="1">
                <a:solidFill>
                  <a:schemeClr val="tx1"/>
                </a:solidFill>
                <a:latin typeface="Calibri" panose="020F0502020204030204" pitchFamily="34" charset="0"/>
                <a:cs typeface="Calibri" panose="020F0502020204030204" pitchFamily="34" charset="0"/>
              </a:rPr>
              <a:t>LsF</a:t>
            </a:r>
            <a:r>
              <a:rPr lang="en-US" sz="2400" dirty="0">
                <a:solidFill>
                  <a:schemeClr val="tx1"/>
                </a:solidFill>
                <a:latin typeface="Calibri" panose="020F0502020204030204" pitchFamily="34" charset="0"/>
                <a:cs typeface="Calibri" panose="020F0502020204030204" pitchFamily="34" charset="0"/>
              </a:rPr>
              <a:t>: can be obtained by taking the square of the load factor.</a:t>
            </a:r>
          </a:p>
          <a:p>
            <a:pPr algn="just">
              <a:spcBef>
                <a:spcPts val="400"/>
              </a:spcBef>
              <a:spcAft>
                <a:spcPts val="600"/>
              </a:spcAft>
            </a:pPr>
            <a:endParaRPr lang="en-US" sz="18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48</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81291" y="6330979"/>
            <a:ext cx="2005509" cy="365125"/>
          </a:xfrm>
        </p:spPr>
        <p:txBody>
          <a:bodyPr/>
          <a:lstStyle/>
          <a:p>
            <a:r>
              <a:rPr lang="en-US" dirty="0" err="1"/>
              <a:t>ECpE</a:t>
            </a:r>
            <a:r>
              <a:rPr lang="en-US" dirty="0"/>
              <a:t> Department</a:t>
            </a:r>
          </a:p>
        </p:txBody>
      </p:sp>
      <p:sp>
        <p:nvSpPr>
          <p:cNvPr id="10" name="Title 1">
            <a:extLst>
              <a:ext uri="{FF2B5EF4-FFF2-40B4-BE49-F238E27FC236}">
                <a16:creationId xmlns:a16="http://schemas.microsoft.com/office/drawing/2014/main" id="{398FD520-F4B4-46A1-A0E9-0E7E03FBA0A8}"/>
              </a:ext>
            </a:extLst>
          </p:cNvPr>
          <p:cNvSpPr txBox="1">
            <a:spLocks/>
          </p:cNvSpPr>
          <p:nvPr/>
        </p:nvSpPr>
        <p:spPr bwMode="auto">
          <a:xfrm>
            <a:off x="499880" y="80966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400" kern="0" dirty="0">
                <a:latin typeface="Calibri" panose="020F0502020204030204" pitchFamily="34" charset="0"/>
                <a:cs typeface="Calibri" panose="020F0502020204030204" pitchFamily="34" charset="0"/>
              </a:rPr>
              <a:t>4.8 Loss Factor</a:t>
            </a:r>
          </a:p>
        </p:txBody>
      </p:sp>
      <p:pic>
        <p:nvPicPr>
          <p:cNvPr id="4" name="Picture 3">
            <a:extLst>
              <a:ext uri="{FF2B5EF4-FFF2-40B4-BE49-F238E27FC236}">
                <a16:creationId xmlns:a16="http://schemas.microsoft.com/office/drawing/2014/main" id="{A7FA00B5-5AFC-4AD0-8D1F-F05E20F109F4}"/>
              </a:ext>
            </a:extLst>
          </p:cNvPr>
          <p:cNvPicPr>
            <a:picLocks noChangeAspect="1"/>
          </p:cNvPicPr>
          <p:nvPr/>
        </p:nvPicPr>
        <p:blipFill>
          <a:blip r:embed="rId2"/>
          <a:stretch>
            <a:fillRect/>
          </a:stretch>
        </p:blipFill>
        <p:spPr>
          <a:xfrm>
            <a:off x="5788404" y="750755"/>
            <a:ext cx="3188899" cy="2089167"/>
          </a:xfrm>
          <a:prstGeom prst="rect">
            <a:avLst/>
          </a:prstGeom>
        </p:spPr>
      </p:pic>
      <p:sp>
        <p:nvSpPr>
          <p:cNvPr id="8" name="TextBox 7">
            <a:extLst>
              <a:ext uri="{FF2B5EF4-FFF2-40B4-BE49-F238E27FC236}">
                <a16:creationId xmlns:a16="http://schemas.microsoft.com/office/drawing/2014/main" id="{B993B487-1405-44E2-8162-3784C4EFDBBF}"/>
              </a:ext>
            </a:extLst>
          </p:cNvPr>
          <p:cNvSpPr txBox="1"/>
          <p:nvPr/>
        </p:nvSpPr>
        <p:spPr>
          <a:xfrm>
            <a:off x="6255684" y="2898835"/>
            <a:ext cx="2728632" cy="307777"/>
          </a:xfrm>
          <a:prstGeom prst="rect">
            <a:avLst/>
          </a:prstGeom>
          <a:noFill/>
        </p:spPr>
        <p:txBody>
          <a:bodyPr wrap="none" rtlCol="0">
            <a:spAutoFit/>
          </a:bodyPr>
          <a:lstStyle/>
          <a:p>
            <a:r>
              <a:rPr lang="en-US" sz="1400" dirty="0"/>
              <a:t>Fig. a: Discrete load duration curve</a:t>
            </a:r>
          </a:p>
        </p:txBody>
      </p:sp>
      <p:pic>
        <p:nvPicPr>
          <p:cNvPr id="6" name="Picture 5">
            <a:extLst>
              <a:ext uri="{FF2B5EF4-FFF2-40B4-BE49-F238E27FC236}">
                <a16:creationId xmlns:a16="http://schemas.microsoft.com/office/drawing/2014/main" id="{E9A2344F-6F57-433F-A07C-51DC6E5392BF}"/>
              </a:ext>
            </a:extLst>
          </p:cNvPr>
          <p:cNvPicPr>
            <a:picLocks noChangeAspect="1"/>
          </p:cNvPicPr>
          <p:nvPr/>
        </p:nvPicPr>
        <p:blipFill>
          <a:blip r:embed="rId3"/>
          <a:stretch>
            <a:fillRect/>
          </a:stretch>
        </p:blipFill>
        <p:spPr>
          <a:xfrm>
            <a:off x="5788404" y="3438277"/>
            <a:ext cx="3328559" cy="2102248"/>
          </a:xfrm>
          <a:prstGeom prst="rect">
            <a:avLst/>
          </a:prstGeom>
        </p:spPr>
      </p:pic>
      <p:sp>
        <p:nvSpPr>
          <p:cNvPr id="11" name="TextBox 10">
            <a:extLst>
              <a:ext uri="{FF2B5EF4-FFF2-40B4-BE49-F238E27FC236}">
                <a16:creationId xmlns:a16="http://schemas.microsoft.com/office/drawing/2014/main" id="{CF3FD46F-2C7B-452A-ACF2-9E4C907FAC2F}"/>
              </a:ext>
            </a:extLst>
          </p:cNvPr>
          <p:cNvSpPr txBox="1"/>
          <p:nvPr/>
        </p:nvSpPr>
        <p:spPr>
          <a:xfrm>
            <a:off x="6264614" y="5569255"/>
            <a:ext cx="2728632" cy="307777"/>
          </a:xfrm>
          <a:prstGeom prst="rect">
            <a:avLst/>
          </a:prstGeom>
          <a:noFill/>
        </p:spPr>
        <p:txBody>
          <a:bodyPr wrap="none" rtlCol="0">
            <a:spAutoFit/>
          </a:bodyPr>
          <a:lstStyle/>
          <a:p>
            <a:r>
              <a:rPr lang="en-US" sz="1400" dirty="0"/>
              <a:t>Fig. b: Discrete loss duration curve.</a:t>
            </a:r>
          </a:p>
        </p:txBody>
      </p:sp>
    </p:spTree>
    <p:extLst>
      <p:ext uri="{BB962C8B-B14F-4D97-AF65-F5344CB8AC3E}">
        <p14:creationId xmlns:p14="http://schemas.microsoft.com/office/powerpoint/2010/main" val="29257892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4. Load Characteristics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199" y="1138616"/>
            <a:ext cx="5331205" cy="492607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Bef>
                <a:spcPts val="400"/>
              </a:spcBef>
              <a:spcAft>
                <a:spcPts val="0"/>
              </a:spcAft>
            </a:pPr>
            <a:r>
              <a:rPr lang="en-US" sz="2400" dirty="0">
                <a:solidFill>
                  <a:schemeClr val="tx1"/>
                </a:solidFill>
                <a:latin typeface="Calibri" panose="020F0502020204030204" pitchFamily="34" charset="0"/>
                <a:cs typeface="Calibri" panose="020F0502020204030204" pitchFamily="34" charset="0"/>
              </a:rPr>
              <a:t>Consider a discrete version of  load duration curve as shown in Fig. a, where </a:t>
            </a:r>
            <a:r>
              <a:rPr lang="en-US" sz="2400" i="1" dirty="0" err="1">
                <a:solidFill>
                  <a:schemeClr val="tx1"/>
                </a:solidFill>
                <a:latin typeface="Calibri" panose="020F0502020204030204" pitchFamily="34" charset="0"/>
                <a:cs typeface="Calibri" panose="020F0502020204030204" pitchFamily="34" charset="0"/>
              </a:rPr>
              <a:t>Lp</a:t>
            </a:r>
            <a:r>
              <a:rPr lang="en-US" sz="2400" i="1" dirty="0">
                <a:solidFill>
                  <a:schemeClr val="tx1"/>
                </a:solidFill>
                <a:latin typeface="Calibri" panose="020F0502020204030204" pitchFamily="34" charset="0"/>
                <a:cs typeface="Calibri" panose="020F0502020204030204" pitchFamily="34" charset="0"/>
              </a:rPr>
              <a:t> </a:t>
            </a:r>
            <a:r>
              <a:rPr lang="en-US" sz="2400" dirty="0">
                <a:solidFill>
                  <a:schemeClr val="tx1"/>
                </a:solidFill>
                <a:latin typeface="Calibri" panose="020F0502020204030204" pitchFamily="34" charset="0"/>
                <a:cs typeface="Calibri" panose="020F0502020204030204" pitchFamily="34" charset="0"/>
              </a:rPr>
              <a:t>is the peak load, and </a:t>
            </a:r>
            <a:r>
              <a:rPr lang="en-US" sz="2400" i="1" dirty="0">
                <a:solidFill>
                  <a:schemeClr val="tx1"/>
                </a:solidFill>
                <a:latin typeface="Calibri" panose="020F0502020204030204" pitchFamily="34" charset="0"/>
                <a:cs typeface="Calibri" panose="020F0502020204030204" pitchFamily="34" charset="0"/>
              </a:rPr>
              <a:t>L1, L2, L3</a:t>
            </a:r>
            <a:r>
              <a:rPr lang="en-US" sz="2400" dirty="0">
                <a:solidFill>
                  <a:schemeClr val="tx1"/>
                </a:solidFill>
                <a:latin typeface="Calibri" panose="020F0502020204030204" pitchFamily="34" charset="0"/>
                <a:cs typeface="Calibri" panose="020F0502020204030204" pitchFamily="34" charset="0"/>
              </a:rPr>
              <a:t> are the other load levels for specified durations. The total time duration is </a:t>
            </a:r>
            <a:r>
              <a:rPr lang="en-US" sz="2400" i="1" dirty="0">
                <a:solidFill>
                  <a:schemeClr val="tx1"/>
                </a:solidFill>
                <a:latin typeface="Calibri" panose="020F0502020204030204" pitchFamily="34" charset="0"/>
                <a:cs typeface="Calibri" panose="020F0502020204030204" pitchFamily="34" charset="0"/>
              </a:rPr>
              <a:t>T</a:t>
            </a:r>
            <a:r>
              <a:rPr lang="en-US" sz="2400" dirty="0">
                <a:solidFill>
                  <a:schemeClr val="tx1"/>
                </a:solidFill>
                <a:latin typeface="Calibri" panose="020F0502020204030204" pitchFamily="34" charset="0"/>
                <a:cs typeface="Calibri" panose="020F0502020204030204" pitchFamily="34" charset="0"/>
              </a:rPr>
              <a:t> hours.</a:t>
            </a:r>
          </a:p>
          <a:p>
            <a:pPr algn="just">
              <a:spcBef>
                <a:spcPts val="400"/>
              </a:spcBef>
              <a:spcAft>
                <a:spcPts val="0"/>
              </a:spcAft>
            </a:pPr>
            <a:r>
              <a:rPr lang="en-US" sz="2400" dirty="0">
                <a:solidFill>
                  <a:schemeClr val="tx1"/>
                </a:solidFill>
                <a:latin typeface="Calibri" panose="020F0502020204030204" pitchFamily="34" charset="0"/>
                <a:cs typeface="Calibri" panose="020F0502020204030204" pitchFamily="34" charset="0"/>
              </a:rPr>
              <a:t>Resistive losses (predominant in distribution systems) proportional to square of current.</a:t>
            </a:r>
          </a:p>
          <a:p>
            <a:pPr algn="just">
              <a:spcBef>
                <a:spcPts val="400"/>
              </a:spcBef>
              <a:spcAft>
                <a:spcPts val="0"/>
              </a:spcAft>
            </a:pPr>
            <a:r>
              <a:rPr lang="en-US" sz="2400" dirty="0">
                <a:solidFill>
                  <a:schemeClr val="tx1"/>
                </a:solidFill>
                <a:latin typeface="Calibri" panose="020F0502020204030204" pitchFamily="34" charset="0"/>
                <a:cs typeface="Calibri" panose="020F0502020204030204" pitchFamily="34" charset="0"/>
              </a:rPr>
              <a:t>Assuming fixed voltage, losses proportional to square of load.</a:t>
            </a:r>
          </a:p>
          <a:p>
            <a:pPr algn="just">
              <a:spcBef>
                <a:spcPts val="400"/>
              </a:spcBef>
              <a:spcAft>
                <a:spcPts val="0"/>
              </a:spcAft>
            </a:pPr>
            <a:r>
              <a:rPr lang="en-US" sz="2400" dirty="0">
                <a:solidFill>
                  <a:schemeClr val="tx1"/>
                </a:solidFill>
                <a:latin typeface="Calibri" panose="020F0502020204030204" pitchFamily="34" charset="0"/>
                <a:cs typeface="Calibri" panose="020F0502020204030204" pitchFamily="34" charset="0"/>
              </a:rPr>
              <a:t>Loss characteristics for the same duration (</a:t>
            </a:r>
            <a:r>
              <a:rPr lang="en-US" sz="2400" dirty="0" err="1">
                <a:solidFill>
                  <a:schemeClr val="tx1"/>
                </a:solidFill>
                <a:latin typeface="Calibri" panose="020F0502020204030204" pitchFamily="34" charset="0"/>
                <a:cs typeface="Calibri" panose="020F0502020204030204" pitchFamily="34" charset="0"/>
              </a:rPr>
              <a:t>Fig.b</a:t>
            </a:r>
            <a:r>
              <a:rPr lang="en-US" sz="2400" dirty="0">
                <a:solidFill>
                  <a:schemeClr val="tx1"/>
                </a:solidFill>
                <a:latin typeface="Calibri" panose="020F0502020204030204" pitchFamily="34" charset="0"/>
                <a:cs typeface="Calibri" panose="020F0502020204030204" pitchFamily="34" charset="0"/>
              </a:rPr>
              <a:t>):</a:t>
            </a:r>
          </a:p>
          <a:p>
            <a:pPr algn="just">
              <a:spcBef>
                <a:spcPts val="400"/>
              </a:spcBef>
              <a:spcAft>
                <a:spcPts val="600"/>
              </a:spcAft>
            </a:pPr>
            <a:endParaRPr lang="en-US" sz="18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49</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53242" y="6330979"/>
            <a:ext cx="2033558" cy="365125"/>
          </a:xfrm>
        </p:spPr>
        <p:txBody>
          <a:bodyPr/>
          <a:lstStyle/>
          <a:p>
            <a:r>
              <a:rPr lang="en-US" dirty="0" err="1"/>
              <a:t>ECpE</a:t>
            </a:r>
            <a:r>
              <a:rPr lang="en-US" dirty="0"/>
              <a:t> Department</a:t>
            </a:r>
          </a:p>
        </p:txBody>
      </p:sp>
      <p:sp>
        <p:nvSpPr>
          <p:cNvPr id="10" name="Title 1">
            <a:extLst>
              <a:ext uri="{FF2B5EF4-FFF2-40B4-BE49-F238E27FC236}">
                <a16:creationId xmlns:a16="http://schemas.microsoft.com/office/drawing/2014/main" id="{398FD520-F4B4-46A1-A0E9-0E7E03FBA0A8}"/>
              </a:ext>
            </a:extLst>
          </p:cNvPr>
          <p:cNvSpPr txBox="1">
            <a:spLocks/>
          </p:cNvSpPr>
          <p:nvPr/>
        </p:nvSpPr>
        <p:spPr bwMode="auto">
          <a:xfrm>
            <a:off x="499880" y="80966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400" kern="0" dirty="0">
                <a:latin typeface="Calibri" panose="020F0502020204030204" pitchFamily="34" charset="0"/>
                <a:cs typeface="Calibri" panose="020F0502020204030204" pitchFamily="34" charset="0"/>
              </a:rPr>
              <a:t>4.8 Loss Factor</a:t>
            </a:r>
          </a:p>
        </p:txBody>
      </p:sp>
      <p:pic>
        <p:nvPicPr>
          <p:cNvPr id="4" name="Picture 3">
            <a:extLst>
              <a:ext uri="{FF2B5EF4-FFF2-40B4-BE49-F238E27FC236}">
                <a16:creationId xmlns:a16="http://schemas.microsoft.com/office/drawing/2014/main" id="{A7FA00B5-5AFC-4AD0-8D1F-F05E20F109F4}"/>
              </a:ext>
            </a:extLst>
          </p:cNvPr>
          <p:cNvPicPr>
            <a:picLocks noChangeAspect="1"/>
          </p:cNvPicPr>
          <p:nvPr/>
        </p:nvPicPr>
        <p:blipFill>
          <a:blip r:embed="rId2"/>
          <a:stretch>
            <a:fillRect/>
          </a:stretch>
        </p:blipFill>
        <p:spPr>
          <a:xfrm>
            <a:off x="5788404" y="750755"/>
            <a:ext cx="3188899" cy="2089167"/>
          </a:xfrm>
          <a:prstGeom prst="rect">
            <a:avLst/>
          </a:prstGeom>
        </p:spPr>
      </p:pic>
      <p:sp>
        <p:nvSpPr>
          <p:cNvPr id="8" name="TextBox 7">
            <a:extLst>
              <a:ext uri="{FF2B5EF4-FFF2-40B4-BE49-F238E27FC236}">
                <a16:creationId xmlns:a16="http://schemas.microsoft.com/office/drawing/2014/main" id="{B993B487-1405-44E2-8162-3784C4EFDBBF}"/>
              </a:ext>
            </a:extLst>
          </p:cNvPr>
          <p:cNvSpPr txBox="1"/>
          <p:nvPr/>
        </p:nvSpPr>
        <p:spPr>
          <a:xfrm>
            <a:off x="6255684" y="2898835"/>
            <a:ext cx="2728632" cy="307777"/>
          </a:xfrm>
          <a:prstGeom prst="rect">
            <a:avLst/>
          </a:prstGeom>
          <a:noFill/>
        </p:spPr>
        <p:txBody>
          <a:bodyPr wrap="none" rtlCol="0">
            <a:spAutoFit/>
          </a:bodyPr>
          <a:lstStyle/>
          <a:p>
            <a:r>
              <a:rPr lang="en-US" sz="1400" dirty="0"/>
              <a:t>Fig. a: Discrete load duration curve</a:t>
            </a:r>
          </a:p>
        </p:txBody>
      </p:sp>
      <p:pic>
        <p:nvPicPr>
          <p:cNvPr id="6" name="Picture 5">
            <a:extLst>
              <a:ext uri="{FF2B5EF4-FFF2-40B4-BE49-F238E27FC236}">
                <a16:creationId xmlns:a16="http://schemas.microsoft.com/office/drawing/2014/main" id="{E9A2344F-6F57-433F-A07C-51DC6E5392BF}"/>
              </a:ext>
            </a:extLst>
          </p:cNvPr>
          <p:cNvPicPr>
            <a:picLocks noChangeAspect="1"/>
          </p:cNvPicPr>
          <p:nvPr/>
        </p:nvPicPr>
        <p:blipFill>
          <a:blip r:embed="rId3"/>
          <a:stretch>
            <a:fillRect/>
          </a:stretch>
        </p:blipFill>
        <p:spPr>
          <a:xfrm>
            <a:off x="5788404" y="3438277"/>
            <a:ext cx="3328559" cy="2102248"/>
          </a:xfrm>
          <a:prstGeom prst="rect">
            <a:avLst/>
          </a:prstGeom>
        </p:spPr>
      </p:pic>
      <p:sp>
        <p:nvSpPr>
          <p:cNvPr id="11" name="TextBox 10">
            <a:extLst>
              <a:ext uri="{FF2B5EF4-FFF2-40B4-BE49-F238E27FC236}">
                <a16:creationId xmlns:a16="http://schemas.microsoft.com/office/drawing/2014/main" id="{CF3FD46F-2C7B-452A-ACF2-9E4C907FAC2F}"/>
              </a:ext>
            </a:extLst>
          </p:cNvPr>
          <p:cNvSpPr txBox="1"/>
          <p:nvPr/>
        </p:nvSpPr>
        <p:spPr>
          <a:xfrm>
            <a:off x="6264614" y="5569255"/>
            <a:ext cx="2728632" cy="307777"/>
          </a:xfrm>
          <a:prstGeom prst="rect">
            <a:avLst/>
          </a:prstGeom>
          <a:noFill/>
        </p:spPr>
        <p:txBody>
          <a:bodyPr wrap="none" rtlCol="0">
            <a:spAutoFit/>
          </a:bodyPr>
          <a:lstStyle/>
          <a:p>
            <a:r>
              <a:rPr lang="en-US" sz="1400" dirty="0"/>
              <a:t>Fig. b: Discrete loss duration curve.</a:t>
            </a:r>
          </a:p>
        </p:txBody>
      </p:sp>
    </p:spTree>
    <p:extLst>
      <p:ext uri="{BB962C8B-B14F-4D97-AF65-F5344CB8AC3E}">
        <p14:creationId xmlns:p14="http://schemas.microsoft.com/office/powerpoint/2010/main" val="3866917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1. Overview</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962021"/>
            <a:ext cx="8105775" cy="511810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10000"/>
              </a:lnSpc>
              <a:spcBef>
                <a:spcPts val="0"/>
              </a:spcBef>
              <a:spcAft>
                <a:spcPts val="600"/>
              </a:spcAft>
            </a:pPr>
            <a:r>
              <a:rPr lang="en-US" sz="2400" dirty="0">
                <a:solidFill>
                  <a:srgbClr val="FF0000"/>
                </a:solidFill>
                <a:latin typeface="Calibri" panose="020F0502020204030204" pitchFamily="34" charset="0"/>
                <a:cs typeface="Calibri" panose="020F0502020204030204" pitchFamily="34" charset="0"/>
              </a:rPr>
              <a:t>Decisions:</a:t>
            </a:r>
            <a:r>
              <a:rPr lang="en-US" sz="2400" dirty="0">
                <a:solidFill>
                  <a:schemeClr val="tx1"/>
                </a:solidFill>
                <a:latin typeface="Calibri" panose="020F0502020204030204" pitchFamily="34" charset="0"/>
                <a:cs typeface="Calibri" panose="020F0502020204030204" pitchFamily="34" charset="0"/>
              </a:rPr>
              <a:t> Number of primary feeders, size and routing of conductors.</a:t>
            </a:r>
          </a:p>
          <a:p>
            <a:pPr algn="just">
              <a:lnSpc>
                <a:spcPct val="110000"/>
              </a:lnSpc>
              <a:spcBef>
                <a:spcPts val="0"/>
              </a:spcBef>
              <a:spcAft>
                <a:spcPts val="600"/>
              </a:spcAft>
            </a:pPr>
            <a:r>
              <a:rPr lang="en-US" sz="2400" dirty="0">
                <a:solidFill>
                  <a:srgbClr val="FF0000"/>
                </a:solidFill>
                <a:latin typeface="Calibri" panose="020F0502020204030204" pitchFamily="34" charset="0"/>
                <a:cs typeface="Calibri" panose="020F0502020204030204" pitchFamily="34" charset="0"/>
              </a:rPr>
              <a:t>Secondary level decisions: </a:t>
            </a:r>
            <a:r>
              <a:rPr lang="en-US" sz="2400" dirty="0">
                <a:solidFill>
                  <a:schemeClr val="tx1"/>
                </a:solidFill>
                <a:latin typeface="Calibri" panose="020F0502020204030204" pitchFamily="34" charset="0"/>
                <a:cs typeface="Calibri" panose="020F0502020204030204" pitchFamily="34" charset="0"/>
              </a:rPr>
              <a:t>Location, size of distribution transformers.</a:t>
            </a:r>
          </a:p>
          <a:p>
            <a:pPr algn="just">
              <a:lnSpc>
                <a:spcPct val="110000"/>
              </a:lnSpc>
              <a:spcBef>
                <a:spcPts val="0"/>
              </a:spcBef>
              <a:spcAft>
                <a:spcPts val="600"/>
              </a:spcAft>
            </a:pPr>
            <a:r>
              <a:rPr lang="en-US" sz="2400" dirty="0">
                <a:solidFill>
                  <a:schemeClr val="tx1"/>
                </a:solidFill>
                <a:latin typeface="Calibri" panose="020F0502020204030204" pitchFamily="34" charset="0"/>
                <a:cs typeface="Calibri" panose="020F0502020204030204" pitchFamily="34" charset="0"/>
              </a:rPr>
              <a:t>Most of the secondary construction in US has been overhead so far.</a:t>
            </a:r>
          </a:p>
          <a:p>
            <a:pPr algn="just">
              <a:lnSpc>
                <a:spcPct val="110000"/>
              </a:lnSpc>
              <a:spcBef>
                <a:spcPts val="0"/>
              </a:spcBef>
              <a:spcAft>
                <a:spcPts val="600"/>
              </a:spcAft>
            </a:pPr>
            <a:r>
              <a:rPr lang="en-US" sz="2400" dirty="0">
                <a:solidFill>
                  <a:schemeClr val="tx1"/>
                </a:solidFill>
                <a:latin typeface="Calibri" panose="020F0502020204030204" pitchFamily="34" charset="0"/>
                <a:cs typeface="Calibri" panose="020F0502020204030204" pitchFamily="34" charset="0"/>
              </a:rPr>
              <a:t>There is a trend toward making new secondary construction underground.</a:t>
            </a:r>
          </a:p>
          <a:p>
            <a:pPr algn="just">
              <a:lnSpc>
                <a:spcPct val="110000"/>
              </a:lnSpc>
              <a:spcBef>
                <a:spcPts val="0"/>
              </a:spcBef>
              <a:spcAft>
                <a:spcPts val="600"/>
              </a:spcAft>
            </a:pPr>
            <a:r>
              <a:rPr lang="en-US" sz="2400" dirty="0">
                <a:solidFill>
                  <a:schemeClr val="tx1"/>
                </a:solidFill>
                <a:latin typeface="Calibri" panose="020F0502020204030204" pitchFamily="34" charset="0"/>
                <a:cs typeface="Calibri" panose="020F0502020204030204" pitchFamily="34" charset="0"/>
              </a:rPr>
              <a:t>Underground system can be more expensive (5-10 times) than overhead system, but underground secondary system is preferred by some localities for greater reliability and aesthetics.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5</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944952" y="6330979"/>
            <a:ext cx="1741848"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6785280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4. Load Characteristics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199" y="1181175"/>
                <a:ext cx="5331205" cy="486715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Bef>
                    <a:spcPts val="400"/>
                  </a:spcBef>
                  <a:spcAft>
                    <a:spcPts val="600"/>
                  </a:spcAft>
                </a:pPr>
                <a:r>
                  <a:rPr lang="en-US" sz="2000" dirty="0">
                    <a:solidFill>
                      <a:schemeClr val="tx1"/>
                    </a:solidFill>
                    <a:latin typeface="Calibri" panose="020F0502020204030204" pitchFamily="34" charset="0"/>
                    <a:cs typeface="Calibri" panose="020F0502020204030204" pitchFamily="34" charset="0"/>
                  </a:rPr>
                  <a:t>In figure b, the notations are defined as,</a:t>
                </a:r>
              </a:p>
              <a:p>
                <a:pPr lvl="1" algn="just">
                  <a:spcBef>
                    <a:spcPts val="400"/>
                  </a:spcBef>
                  <a:spcAft>
                    <a:spcPts val="600"/>
                  </a:spcAft>
                  <a:buFont typeface="Courier New" panose="02070309020205020404" pitchFamily="49" charset="0"/>
                  <a:buChar char="o"/>
                </a:pPr>
                <a:r>
                  <a:rPr lang="en-US" sz="2000" i="1" dirty="0" err="1">
                    <a:solidFill>
                      <a:schemeClr val="tx1"/>
                    </a:solidFill>
                    <a:latin typeface="Calibri" panose="020F0502020204030204" pitchFamily="34" charset="0"/>
                    <a:cs typeface="Calibri" panose="020F0502020204030204" pitchFamily="34" charset="0"/>
                  </a:rPr>
                  <a:t>Lsp</a:t>
                </a:r>
                <a:r>
                  <a:rPr lang="en-US" sz="2000" dirty="0">
                    <a:solidFill>
                      <a:schemeClr val="tx1"/>
                    </a:solidFill>
                    <a:latin typeface="Calibri" panose="020F0502020204030204" pitchFamily="34" charset="0"/>
                    <a:cs typeface="Calibri" panose="020F0502020204030204" pitchFamily="34" charset="0"/>
                  </a:rPr>
                  <a:t>: Average hourly losses at peak load.</a:t>
                </a:r>
              </a:p>
              <a:p>
                <a:pPr lvl="1" algn="just">
                  <a:spcBef>
                    <a:spcPts val="400"/>
                  </a:spcBef>
                  <a:spcAft>
                    <a:spcPts val="600"/>
                  </a:spcAft>
                  <a:buFont typeface="Courier New" panose="02070309020205020404" pitchFamily="49" charset="0"/>
                  <a:buChar char="o"/>
                </a:pPr>
                <a:r>
                  <a:rPr lang="en-US" sz="2000" i="1" dirty="0">
                    <a:solidFill>
                      <a:schemeClr val="tx1"/>
                    </a:solidFill>
                    <a:latin typeface="Calibri" panose="020F0502020204030204" pitchFamily="34" charset="0"/>
                    <a:cs typeface="Calibri" panose="020F0502020204030204" pitchFamily="34" charset="0"/>
                  </a:rPr>
                  <a:t>Ls1, Ls2, Ls3</a:t>
                </a:r>
                <a:r>
                  <a:rPr lang="en-US" sz="2000" dirty="0">
                    <a:solidFill>
                      <a:schemeClr val="tx1"/>
                    </a:solidFill>
                    <a:latin typeface="Calibri" panose="020F0502020204030204" pitchFamily="34" charset="0"/>
                    <a:cs typeface="Calibri" panose="020F0502020204030204" pitchFamily="34" charset="0"/>
                  </a:rPr>
                  <a:t>: Losses at other load levels.</a:t>
                </a:r>
              </a:p>
              <a:p>
                <a:pPr algn="just">
                  <a:spcBef>
                    <a:spcPts val="400"/>
                  </a:spcBef>
                  <a:spcAft>
                    <a:spcPts val="600"/>
                  </a:spcAft>
                </a:pPr>
                <a:r>
                  <a:rPr lang="en-US" sz="2000" dirty="0">
                    <a:solidFill>
                      <a:schemeClr val="tx1"/>
                    </a:solidFill>
                    <a:latin typeface="Calibri" panose="020F0502020204030204" pitchFamily="34" charset="0"/>
                    <a:cs typeface="Calibri" panose="020F0502020204030204" pitchFamily="34" charset="0"/>
                  </a:rPr>
                  <a:t>Loss factor and loss characteristics provide insights into distribution system losses and efficiency.</a:t>
                </a:r>
              </a:p>
              <a:p>
                <a:pPr algn="just">
                  <a:spcBef>
                    <a:spcPts val="400"/>
                  </a:spcBef>
                  <a:spcAft>
                    <a:spcPts val="600"/>
                  </a:spcAft>
                </a:pPr>
                <a:r>
                  <a:rPr lang="en-US" sz="2000" dirty="0">
                    <a:solidFill>
                      <a:schemeClr val="tx1"/>
                    </a:solidFill>
                    <a:latin typeface="Calibri" panose="020F0502020204030204" pitchFamily="34" charset="0"/>
                    <a:cs typeface="Calibri" panose="020F0502020204030204" pitchFamily="34" charset="0"/>
                  </a:rPr>
                  <a:t>From fig. a, we get,</a:t>
                </a:r>
              </a:p>
              <a:p>
                <a:pPr marL="0" indent="0" algn="ctr">
                  <a:spcBef>
                    <a:spcPts val="400"/>
                  </a:spcBef>
                  <a:spcAft>
                    <a:spcPts val="600"/>
                  </a:spcAft>
                  <a:buNone/>
                </a:pPr>
                <a14:m>
                  <m:oMath xmlns:m="http://schemas.openxmlformats.org/officeDocument/2006/math">
                    <m:r>
                      <m:rPr>
                        <m:sty m:val="p"/>
                      </m:rPr>
                      <a:rPr lang="en-US" sz="2000" smtClean="0">
                        <a:solidFill>
                          <a:schemeClr val="tx1"/>
                        </a:solidFill>
                        <a:latin typeface="Cambria Math" panose="02040503050406030204" pitchFamily="18" charset="0"/>
                      </a:rPr>
                      <m:t>LF</m:t>
                    </m:r>
                    <m:r>
                      <a:rPr lang="en-US" sz="2000" smtClean="0">
                        <a:solidFill>
                          <a:schemeClr val="tx1"/>
                        </a:solidFill>
                        <a:latin typeface="Cambria Math" panose="02040503050406030204" pitchFamily="18" charset="0"/>
                      </a:rPr>
                      <m:t>=</m:t>
                    </m:r>
                    <m:f>
                      <m:fPr>
                        <m:ctrlPr>
                          <a:rPr lang="en-US" sz="2000" i="1">
                            <a:solidFill>
                              <a:schemeClr val="tx1"/>
                            </a:solidFill>
                            <a:latin typeface="Cambria Math" panose="02040503050406030204" pitchFamily="18" charset="0"/>
                          </a:rPr>
                        </m:ctrlPr>
                      </m:fPr>
                      <m:num>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𝐿</m:t>
                            </m:r>
                          </m:e>
                          <m:sub>
                            <m:r>
                              <a:rPr lang="en-US" sz="2000" i="1">
                                <a:solidFill>
                                  <a:schemeClr val="tx1"/>
                                </a:solidFill>
                                <a:latin typeface="Cambria Math" panose="02040503050406030204" pitchFamily="18" charset="0"/>
                              </a:rPr>
                              <m:t>𝑝</m:t>
                            </m:r>
                          </m:sub>
                        </m:sSub>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𝑡</m:t>
                            </m:r>
                          </m:e>
                          <m:sub>
                            <m:r>
                              <a:rPr lang="en-US" sz="2000">
                                <a:solidFill>
                                  <a:schemeClr val="tx1"/>
                                </a:solidFill>
                                <a:latin typeface="Cambria Math" panose="02040503050406030204" pitchFamily="18" charset="0"/>
                              </a:rPr>
                              <m:t>1</m:t>
                            </m:r>
                          </m:sub>
                        </m:sSub>
                        <m:r>
                          <a:rPr lang="en-US" sz="2000">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𝐿</m:t>
                            </m:r>
                          </m:e>
                          <m:sub>
                            <m:r>
                              <a:rPr lang="en-US" sz="2000">
                                <a:solidFill>
                                  <a:schemeClr val="tx1"/>
                                </a:solidFill>
                                <a:latin typeface="Cambria Math" panose="02040503050406030204" pitchFamily="18" charset="0"/>
                              </a:rPr>
                              <m:t>3</m:t>
                            </m:r>
                          </m:sub>
                        </m:sSub>
                        <m:d>
                          <m:dPr>
                            <m:ctrlPr>
                              <a:rPr lang="en-US" sz="2000" i="1">
                                <a:solidFill>
                                  <a:schemeClr val="tx1"/>
                                </a:solidFill>
                                <a:latin typeface="Cambria Math" panose="02040503050406030204" pitchFamily="18" charset="0"/>
                              </a:rPr>
                            </m:ctrlPr>
                          </m:dPr>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𝑡</m:t>
                                </m:r>
                              </m:e>
                              <m:sub>
                                <m:r>
                                  <a:rPr lang="en-US" sz="2000">
                                    <a:solidFill>
                                      <a:schemeClr val="tx1"/>
                                    </a:solidFill>
                                    <a:latin typeface="Cambria Math" panose="02040503050406030204" pitchFamily="18" charset="0"/>
                                  </a:rPr>
                                  <m:t>2</m:t>
                                </m:r>
                              </m:sub>
                            </m:sSub>
                            <m:r>
                              <a:rPr lang="en-US" sz="2000" i="1">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𝑡</m:t>
                                </m:r>
                              </m:e>
                              <m:sub>
                                <m:r>
                                  <a:rPr lang="en-US" sz="2000">
                                    <a:solidFill>
                                      <a:schemeClr val="tx1"/>
                                    </a:solidFill>
                                    <a:latin typeface="Cambria Math" panose="02040503050406030204" pitchFamily="18" charset="0"/>
                                  </a:rPr>
                                  <m:t>1</m:t>
                                </m:r>
                              </m:sub>
                            </m:sSub>
                          </m:e>
                        </m:d>
                        <m:r>
                          <a:rPr lang="en-US" sz="2000">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𝐿</m:t>
                            </m:r>
                          </m:e>
                          <m:sub>
                            <m:r>
                              <a:rPr lang="en-US" sz="2000">
                                <a:solidFill>
                                  <a:schemeClr val="tx1"/>
                                </a:solidFill>
                                <a:latin typeface="Cambria Math" panose="02040503050406030204" pitchFamily="18" charset="0"/>
                              </a:rPr>
                              <m:t>2</m:t>
                            </m:r>
                          </m:sub>
                        </m:sSub>
                        <m:d>
                          <m:dPr>
                            <m:ctrlPr>
                              <a:rPr lang="en-US" sz="2000" i="1">
                                <a:solidFill>
                                  <a:schemeClr val="tx1"/>
                                </a:solidFill>
                                <a:latin typeface="Cambria Math" panose="02040503050406030204" pitchFamily="18" charset="0"/>
                              </a:rPr>
                            </m:ctrlPr>
                          </m:dPr>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𝑡</m:t>
                                </m:r>
                              </m:e>
                              <m:sub>
                                <m:r>
                                  <a:rPr lang="en-US" sz="2000">
                                    <a:solidFill>
                                      <a:schemeClr val="tx1"/>
                                    </a:solidFill>
                                    <a:latin typeface="Cambria Math" panose="02040503050406030204" pitchFamily="18" charset="0"/>
                                  </a:rPr>
                                  <m:t>3</m:t>
                                </m:r>
                              </m:sub>
                            </m:sSub>
                            <m:r>
                              <a:rPr lang="en-US" sz="2000" i="1">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𝑡</m:t>
                                </m:r>
                              </m:e>
                              <m:sub>
                                <m:r>
                                  <a:rPr lang="en-US" sz="2000">
                                    <a:solidFill>
                                      <a:schemeClr val="tx1"/>
                                    </a:solidFill>
                                    <a:latin typeface="Cambria Math" panose="02040503050406030204" pitchFamily="18" charset="0"/>
                                  </a:rPr>
                                  <m:t>2</m:t>
                                </m:r>
                              </m:sub>
                            </m:sSub>
                          </m:e>
                        </m:d>
                        <m:r>
                          <a:rPr lang="en-US" sz="2000">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𝐿</m:t>
                            </m:r>
                          </m:e>
                          <m:sub>
                            <m:r>
                              <a:rPr lang="en-US" sz="2000">
                                <a:solidFill>
                                  <a:schemeClr val="tx1"/>
                                </a:solidFill>
                                <a:latin typeface="Cambria Math" panose="02040503050406030204" pitchFamily="18" charset="0"/>
                              </a:rPr>
                              <m:t>1</m:t>
                            </m:r>
                          </m:sub>
                        </m:sSub>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𝑇</m:t>
                            </m:r>
                            <m:r>
                              <a:rPr lang="en-US" sz="2000" i="1">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𝑡</m:t>
                                </m:r>
                              </m:e>
                              <m:sub>
                                <m:r>
                                  <a:rPr lang="en-US" sz="2000">
                                    <a:solidFill>
                                      <a:schemeClr val="tx1"/>
                                    </a:solidFill>
                                    <a:latin typeface="Cambria Math" panose="02040503050406030204" pitchFamily="18" charset="0"/>
                                  </a:rPr>
                                  <m:t>3</m:t>
                                </m:r>
                              </m:sub>
                            </m:sSub>
                          </m:e>
                        </m:d>
                      </m:num>
                      <m:den>
                        <m:r>
                          <a:rPr lang="en-US" sz="2000" i="1">
                            <a:solidFill>
                              <a:schemeClr val="tx1"/>
                            </a:solidFill>
                            <a:latin typeface="Cambria Math" panose="02040503050406030204" pitchFamily="18" charset="0"/>
                          </a:rPr>
                          <m:t>𝑇</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𝐿</m:t>
                            </m:r>
                          </m:e>
                          <m:sub>
                            <m:r>
                              <a:rPr lang="en-US" sz="2000" i="1">
                                <a:solidFill>
                                  <a:schemeClr val="tx1"/>
                                </a:solidFill>
                                <a:latin typeface="Cambria Math" panose="02040503050406030204" pitchFamily="18" charset="0"/>
                              </a:rPr>
                              <m:t>𝑝</m:t>
                            </m:r>
                          </m:sub>
                        </m:sSub>
                      </m:den>
                    </m:f>
                  </m:oMath>
                </a14:m>
                <a:r>
                  <a:rPr lang="en-US" sz="2800" dirty="0">
                    <a:latin typeface="Calibri" panose="020F0502020204030204" pitchFamily="34" charset="0"/>
                    <a:cs typeface="Calibri" panose="020F0502020204030204" pitchFamily="34" charset="0"/>
                  </a:rPr>
                  <a:t> </a:t>
                </a:r>
              </a:p>
              <a:p>
                <a:pPr algn="just">
                  <a:spcBef>
                    <a:spcPts val="400"/>
                  </a:spcBef>
                  <a:spcAft>
                    <a:spcPts val="600"/>
                  </a:spcAft>
                </a:pPr>
                <a:r>
                  <a:rPr lang="en-US" sz="2000" dirty="0">
                    <a:solidFill>
                      <a:schemeClr val="tx1"/>
                    </a:solidFill>
                    <a:latin typeface="Calibri" panose="020F0502020204030204" pitchFamily="34" charset="0"/>
                    <a:cs typeface="Calibri" panose="020F0502020204030204" pitchFamily="34" charset="0"/>
                  </a:rPr>
                  <a:t>Similarly,</a:t>
                </a:r>
              </a:p>
              <a:p>
                <a:pPr marL="0" indent="0" algn="ctr">
                  <a:buNone/>
                </a:pPr>
                <a14:m>
                  <m:oMath xmlns:m="http://schemas.openxmlformats.org/officeDocument/2006/math">
                    <m:r>
                      <a:rPr lang="en-US" sz="2000" i="1" smtClean="0">
                        <a:solidFill>
                          <a:schemeClr val="tx1"/>
                        </a:solidFill>
                        <a:latin typeface="Cambria Math" panose="02040503050406030204" pitchFamily="18" charset="0"/>
                      </a:rPr>
                      <m:t>𝐿𝑠𝐹</m:t>
                    </m:r>
                    <m:r>
                      <a:rPr lang="en-US" sz="2000">
                        <a:solidFill>
                          <a:schemeClr val="tx1"/>
                        </a:solidFill>
                        <a:latin typeface="Cambria Math" panose="02040503050406030204" pitchFamily="18" charset="0"/>
                      </a:rPr>
                      <m:t>=</m:t>
                    </m:r>
                    <m:f>
                      <m:fPr>
                        <m:ctrlPr>
                          <a:rPr lang="en-US" sz="2000" i="1">
                            <a:solidFill>
                              <a:schemeClr val="tx1"/>
                            </a:solidFill>
                            <a:latin typeface="Cambria Math" panose="02040503050406030204" pitchFamily="18" charset="0"/>
                          </a:rPr>
                        </m:ctrlPr>
                      </m:fPr>
                      <m:num>
                        <m:r>
                          <a:rPr lang="en-US" sz="2000" i="1">
                            <a:solidFill>
                              <a:schemeClr val="tx1"/>
                            </a:solidFill>
                            <a:latin typeface="Cambria Math" panose="02040503050406030204" pitchFamily="18" charset="0"/>
                          </a:rPr>
                          <m:t>𝐿</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𝑠</m:t>
                            </m:r>
                          </m:e>
                          <m:sub>
                            <m:r>
                              <a:rPr lang="en-US" sz="2000" i="1">
                                <a:solidFill>
                                  <a:schemeClr val="tx1"/>
                                </a:solidFill>
                                <a:latin typeface="Cambria Math" panose="02040503050406030204" pitchFamily="18" charset="0"/>
                              </a:rPr>
                              <m:t>𝑝</m:t>
                            </m:r>
                          </m:sub>
                        </m:sSub>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𝑡</m:t>
                            </m:r>
                          </m:e>
                          <m:sub>
                            <m:r>
                              <a:rPr lang="en-US" sz="2000">
                                <a:solidFill>
                                  <a:schemeClr val="tx1"/>
                                </a:solidFill>
                                <a:latin typeface="Cambria Math" panose="02040503050406030204" pitchFamily="18" charset="0"/>
                              </a:rPr>
                              <m:t>1</m:t>
                            </m:r>
                          </m:sub>
                        </m:sSub>
                        <m:r>
                          <a:rPr lang="en-US" sz="2000">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𝐿</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𝑠</m:t>
                            </m:r>
                          </m:e>
                          <m:sub>
                            <m:r>
                              <a:rPr lang="en-US" sz="2000">
                                <a:solidFill>
                                  <a:schemeClr val="tx1"/>
                                </a:solidFill>
                                <a:latin typeface="Cambria Math" panose="02040503050406030204" pitchFamily="18" charset="0"/>
                              </a:rPr>
                              <m:t>3</m:t>
                            </m:r>
                          </m:sub>
                        </m:sSub>
                        <m:d>
                          <m:dPr>
                            <m:ctrlPr>
                              <a:rPr lang="en-US" sz="2000" i="1">
                                <a:solidFill>
                                  <a:schemeClr val="tx1"/>
                                </a:solidFill>
                                <a:latin typeface="Cambria Math" panose="02040503050406030204" pitchFamily="18" charset="0"/>
                              </a:rPr>
                            </m:ctrlPr>
                          </m:dPr>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𝑡</m:t>
                                </m:r>
                              </m:e>
                              <m:sub>
                                <m:r>
                                  <a:rPr lang="en-US" sz="2000">
                                    <a:solidFill>
                                      <a:schemeClr val="tx1"/>
                                    </a:solidFill>
                                    <a:latin typeface="Cambria Math" panose="02040503050406030204" pitchFamily="18" charset="0"/>
                                  </a:rPr>
                                  <m:t>2</m:t>
                                </m:r>
                              </m:sub>
                            </m:sSub>
                            <m:r>
                              <a:rPr lang="en-US" sz="2000" i="1">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𝑡</m:t>
                                </m:r>
                              </m:e>
                              <m:sub>
                                <m:r>
                                  <a:rPr lang="en-US" sz="2000">
                                    <a:solidFill>
                                      <a:schemeClr val="tx1"/>
                                    </a:solidFill>
                                    <a:latin typeface="Cambria Math" panose="02040503050406030204" pitchFamily="18" charset="0"/>
                                  </a:rPr>
                                  <m:t>1</m:t>
                                </m:r>
                              </m:sub>
                            </m:sSub>
                          </m:e>
                        </m:d>
                        <m:r>
                          <a:rPr lang="en-US" sz="2000">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𝐿</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𝑠</m:t>
                            </m:r>
                          </m:e>
                          <m:sub>
                            <m:r>
                              <a:rPr lang="en-US" sz="2000">
                                <a:solidFill>
                                  <a:schemeClr val="tx1"/>
                                </a:solidFill>
                                <a:latin typeface="Cambria Math" panose="02040503050406030204" pitchFamily="18" charset="0"/>
                              </a:rPr>
                              <m:t>2</m:t>
                            </m:r>
                          </m:sub>
                        </m:sSub>
                        <m:d>
                          <m:dPr>
                            <m:ctrlPr>
                              <a:rPr lang="en-US" sz="2000" i="1">
                                <a:solidFill>
                                  <a:schemeClr val="tx1"/>
                                </a:solidFill>
                                <a:latin typeface="Cambria Math" panose="02040503050406030204" pitchFamily="18" charset="0"/>
                              </a:rPr>
                            </m:ctrlPr>
                          </m:dPr>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𝑡</m:t>
                                </m:r>
                              </m:e>
                              <m:sub>
                                <m:r>
                                  <a:rPr lang="en-US" sz="2000">
                                    <a:solidFill>
                                      <a:schemeClr val="tx1"/>
                                    </a:solidFill>
                                    <a:latin typeface="Cambria Math" panose="02040503050406030204" pitchFamily="18" charset="0"/>
                                  </a:rPr>
                                  <m:t>3</m:t>
                                </m:r>
                              </m:sub>
                            </m:sSub>
                            <m:r>
                              <a:rPr lang="en-US" sz="2000" i="1">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𝑡</m:t>
                                </m:r>
                              </m:e>
                              <m:sub>
                                <m:r>
                                  <a:rPr lang="en-US" sz="2000">
                                    <a:solidFill>
                                      <a:schemeClr val="tx1"/>
                                    </a:solidFill>
                                    <a:latin typeface="Cambria Math" panose="02040503050406030204" pitchFamily="18" charset="0"/>
                                  </a:rPr>
                                  <m:t>2</m:t>
                                </m:r>
                              </m:sub>
                            </m:sSub>
                          </m:e>
                        </m:d>
                        <m:r>
                          <a:rPr lang="en-US" sz="2000">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𝐿</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𝑠</m:t>
                            </m:r>
                          </m:e>
                          <m:sub>
                            <m:r>
                              <a:rPr lang="en-US" sz="2000">
                                <a:solidFill>
                                  <a:schemeClr val="tx1"/>
                                </a:solidFill>
                                <a:latin typeface="Cambria Math" panose="02040503050406030204" pitchFamily="18" charset="0"/>
                              </a:rPr>
                              <m:t>1</m:t>
                            </m:r>
                          </m:sub>
                        </m:sSub>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𝑇</m:t>
                            </m:r>
                            <m:r>
                              <a:rPr lang="en-US" sz="2000" i="1">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𝑡</m:t>
                                </m:r>
                              </m:e>
                              <m:sub>
                                <m:r>
                                  <a:rPr lang="en-US" sz="2000">
                                    <a:solidFill>
                                      <a:schemeClr val="tx1"/>
                                    </a:solidFill>
                                    <a:latin typeface="Cambria Math" panose="02040503050406030204" pitchFamily="18" charset="0"/>
                                  </a:rPr>
                                  <m:t>3</m:t>
                                </m:r>
                              </m:sub>
                            </m:sSub>
                          </m:e>
                        </m:d>
                      </m:num>
                      <m:den>
                        <m:r>
                          <a:rPr lang="en-US" sz="2000" i="1">
                            <a:solidFill>
                              <a:schemeClr val="tx1"/>
                            </a:solidFill>
                            <a:latin typeface="Cambria Math" panose="02040503050406030204" pitchFamily="18" charset="0"/>
                          </a:rPr>
                          <m:t>𝑇𝐿</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𝑠</m:t>
                            </m:r>
                          </m:e>
                          <m:sub>
                            <m:r>
                              <a:rPr lang="en-US" sz="2000" i="1">
                                <a:solidFill>
                                  <a:schemeClr val="tx1"/>
                                </a:solidFill>
                                <a:latin typeface="Cambria Math" panose="02040503050406030204" pitchFamily="18" charset="0"/>
                              </a:rPr>
                              <m:t>𝑝</m:t>
                            </m:r>
                          </m:sub>
                        </m:sSub>
                      </m:den>
                    </m:f>
                  </m:oMath>
                </a14:m>
                <a:r>
                  <a:rPr lang="en-US" sz="2000" dirty="0">
                    <a:solidFill>
                      <a:schemeClr val="tx1"/>
                    </a:solidFill>
                    <a:latin typeface="Calibri" panose="020F0502020204030204" pitchFamily="34" charset="0"/>
                    <a:cs typeface="Calibri" panose="020F0502020204030204" pitchFamily="34" charset="0"/>
                  </a:rPr>
                  <a:t>  </a:t>
                </a:r>
              </a:p>
              <a:p>
                <a:pPr marL="0" indent="0">
                  <a:spcBef>
                    <a:spcPts val="400"/>
                  </a:spcBef>
                  <a:spcAft>
                    <a:spcPts val="600"/>
                  </a:spcAft>
                  <a:buNone/>
                </a:pPr>
                <a:endParaRPr lang="en-US" dirty="0">
                  <a:latin typeface="Calibri" panose="020F0502020204030204" pitchFamily="34" charset="0"/>
                  <a:cs typeface="Calibri" panose="020F0502020204030204" pitchFamily="34" charset="0"/>
                </a:endParaRPr>
              </a:p>
              <a:p>
                <a:pPr marL="0" indent="0" algn="just">
                  <a:spcBef>
                    <a:spcPts val="400"/>
                  </a:spcBef>
                  <a:spcAft>
                    <a:spcPts val="600"/>
                  </a:spcAft>
                  <a:buNone/>
                </a:pPr>
                <a:endParaRPr lang="en-US" sz="1800" dirty="0">
                  <a:solidFill>
                    <a:schemeClr val="tx1"/>
                  </a:solidFill>
                  <a:latin typeface="Calibri" panose="020F0502020204030204" pitchFamily="34" charset="0"/>
                  <a:cs typeface="Calibri" panose="020F0502020204030204" pitchFamily="34" charset="0"/>
                </a:endParaRPr>
              </a:p>
              <a:p>
                <a:pPr algn="just">
                  <a:spcBef>
                    <a:spcPts val="400"/>
                  </a:spcBef>
                  <a:spcAft>
                    <a:spcPts val="600"/>
                  </a:spcAft>
                </a:pPr>
                <a:endParaRPr lang="en-US" sz="1800" dirty="0">
                  <a:solidFill>
                    <a:schemeClr val="tx1"/>
                  </a:solidFill>
                  <a:latin typeface="Calibri" panose="020F0502020204030204" pitchFamily="34" charset="0"/>
                  <a:cs typeface="Calibri" panose="020F0502020204030204" pitchFamily="34" charset="0"/>
                </a:endParaRPr>
              </a:p>
              <a:p>
                <a:pPr algn="just">
                  <a:spcBef>
                    <a:spcPts val="400"/>
                  </a:spcBef>
                  <a:spcAft>
                    <a:spcPts val="600"/>
                  </a:spcAft>
                </a:pPr>
                <a:endParaRPr lang="en-US" sz="1800" dirty="0">
                  <a:solidFill>
                    <a:schemeClr val="tx1"/>
                  </a:solidFill>
                  <a:latin typeface="Calibri" panose="020F0502020204030204" pitchFamily="34" charset="0"/>
                  <a:cs typeface="Calibri" panose="020F0502020204030204" pitchFamily="34" charset="0"/>
                </a:endParaRPr>
              </a:p>
              <a:p>
                <a:pPr algn="just">
                  <a:spcBef>
                    <a:spcPts val="400"/>
                  </a:spcBef>
                  <a:spcAft>
                    <a:spcPts val="600"/>
                  </a:spcAft>
                </a:pPr>
                <a:endParaRPr lang="en-US" sz="1800" dirty="0">
                  <a:solidFill>
                    <a:schemeClr val="tx1"/>
                  </a:solidFill>
                  <a:latin typeface="Calibri" panose="020F0502020204030204" pitchFamily="34" charset="0"/>
                  <a:cs typeface="Calibri" panose="020F0502020204030204" pitchFamily="34" charset="0"/>
                </a:endParaRPr>
              </a:p>
              <a:p>
                <a:pPr algn="just">
                  <a:spcBef>
                    <a:spcPts val="400"/>
                  </a:spcBef>
                  <a:spcAft>
                    <a:spcPts val="600"/>
                  </a:spcAft>
                </a:pPr>
                <a:endParaRPr lang="en-US" sz="1800" dirty="0">
                  <a:solidFill>
                    <a:schemeClr val="tx1"/>
                  </a:solidFill>
                  <a:latin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C4382A37-1F56-4435-9852-82BE0AB12C94}"/>
                  </a:ext>
                </a:extLst>
              </p:cNvPr>
              <p:cNvSpPr>
                <a:spLocks noGrp="1" noRot="1" noChangeAspect="1" noMove="1" noResize="1" noEditPoints="1" noAdjustHandles="1" noChangeArrowheads="1" noChangeShapeType="1" noTextEdit="1"/>
              </p:cNvSpPr>
              <p:nvPr>
                <p:ph idx="1"/>
              </p:nvPr>
            </p:nvSpPr>
            <p:spPr>
              <a:xfrm>
                <a:off x="457199" y="1181175"/>
                <a:ext cx="5331205" cy="4867158"/>
              </a:xfrm>
              <a:blipFill>
                <a:blip r:embed="rId2"/>
                <a:stretch>
                  <a:fillRect l="-343" t="-752" r="-1143"/>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50</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597144" y="6330979"/>
            <a:ext cx="2089656" cy="365125"/>
          </a:xfrm>
        </p:spPr>
        <p:txBody>
          <a:bodyPr/>
          <a:lstStyle/>
          <a:p>
            <a:r>
              <a:rPr lang="en-US" dirty="0" err="1"/>
              <a:t>ECpE</a:t>
            </a:r>
            <a:r>
              <a:rPr lang="en-US" dirty="0"/>
              <a:t> Department</a:t>
            </a:r>
          </a:p>
        </p:txBody>
      </p:sp>
      <p:sp>
        <p:nvSpPr>
          <p:cNvPr id="10" name="Title 1">
            <a:extLst>
              <a:ext uri="{FF2B5EF4-FFF2-40B4-BE49-F238E27FC236}">
                <a16:creationId xmlns:a16="http://schemas.microsoft.com/office/drawing/2014/main" id="{398FD520-F4B4-46A1-A0E9-0E7E03FBA0A8}"/>
              </a:ext>
            </a:extLst>
          </p:cNvPr>
          <p:cNvSpPr txBox="1">
            <a:spLocks/>
          </p:cNvSpPr>
          <p:nvPr/>
        </p:nvSpPr>
        <p:spPr bwMode="auto">
          <a:xfrm>
            <a:off x="499880" y="80966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4.8 Loss Factor</a:t>
            </a:r>
          </a:p>
        </p:txBody>
      </p:sp>
      <p:pic>
        <p:nvPicPr>
          <p:cNvPr id="4" name="Picture 3">
            <a:extLst>
              <a:ext uri="{FF2B5EF4-FFF2-40B4-BE49-F238E27FC236}">
                <a16:creationId xmlns:a16="http://schemas.microsoft.com/office/drawing/2014/main" id="{A7FA00B5-5AFC-4AD0-8D1F-F05E20F109F4}"/>
              </a:ext>
            </a:extLst>
          </p:cNvPr>
          <p:cNvPicPr>
            <a:picLocks noChangeAspect="1"/>
          </p:cNvPicPr>
          <p:nvPr/>
        </p:nvPicPr>
        <p:blipFill>
          <a:blip r:embed="rId3"/>
          <a:stretch>
            <a:fillRect/>
          </a:stretch>
        </p:blipFill>
        <p:spPr>
          <a:xfrm>
            <a:off x="5788404" y="750755"/>
            <a:ext cx="3188899" cy="2089167"/>
          </a:xfrm>
          <a:prstGeom prst="rect">
            <a:avLst/>
          </a:prstGeom>
        </p:spPr>
      </p:pic>
      <p:sp>
        <p:nvSpPr>
          <p:cNvPr id="8" name="TextBox 7">
            <a:extLst>
              <a:ext uri="{FF2B5EF4-FFF2-40B4-BE49-F238E27FC236}">
                <a16:creationId xmlns:a16="http://schemas.microsoft.com/office/drawing/2014/main" id="{B993B487-1405-44E2-8162-3784C4EFDBBF}"/>
              </a:ext>
            </a:extLst>
          </p:cNvPr>
          <p:cNvSpPr txBox="1"/>
          <p:nvPr/>
        </p:nvSpPr>
        <p:spPr>
          <a:xfrm>
            <a:off x="6255684" y="2898835"/>
            <a:ext cx="2728632"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Fig. a: Discrete load duration curve</a:t>
            </a:r>
          </a:p>
        </p:txBody>
      </p:sp>
      <p:pic>
        <p:nvPicPr>
          <p:cNvPr id="6" name="Picture 5">
            <a:extLst>
              <a:ext uri="{FF2B5EF4-FFF2-40B4-BE49-F238E27FC236}">
                <a16:creationId xmlns:a16="http://schemas.microsoft.com/office/drawing/2014/main" id="{E9A2344F-6F57-433F-A07C-51DC6E5392BF}"/>
              </a:ext>
            </a:extLst>
          </p:cNvPr>
          <p:cNvPicPr>
            <a:picLocks noChangeAspect="1"/>
          </p:cNvPicPr>
          <p:nvPr/>
        </p:nvPicPr>
        <p:blipFill>
          <a:blip r:embed="rId4"/>
          <a:stretch>
            <a:fillRect/>
          </a:stretch>
        </p:blipFill>
        <p:spPr>
          <a:xfrm>
            <a:off x="5788404" y="3438277"/>
            <a:ext cx="3328559" cy="2102248"/>
          </a:xfrm>
          <a:prstGeom prst="rect">
            <a:avLst/>
          </a:prstGeom>
        </p:spPr>
      </p:pic>
      <p:sp>
        <p:nvSpPr>
          <p:cNvPr id="11" name="TextBox 10">
            <a:extLst>
              <a:ext uri="{FF2B5EF4-FFF2-40B4-BE49-F238E27FC236}">
                <a16:creationId xmlns:a16="http://schemas.microsoft.com/office/drawing/2014/main" id="{CF3FD46F-2C7B-452A-ACF2-9E4C907FAC2F}"/>
              </a:ext>
            </a:extLst>
          </p:cNvPr>
          <p:cNvSpPr txBox="1"/>
          <p:nvPr/>
        </p:nvSpPr>
        <p:spPr>
          <a:xfrm>
            <a:off x="6264614" y="5569255"/>
            <a:ext cx="2728632"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Fig. b: Discrete loss duration curve.</a:t>
            </a:r>
          </a:p>
        </p:txBody>
      </p:sp>
    </p:spTree>
    <p:extLst>
      <p:ext uri="{BB962C8B-B14F-4D97-AF65-F5344CB8AC3E}">
        <p14:creationId xmlns:p14="http://schemas.microsoft.com/office/powerpoint/2010/main" val="21644343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4. Load Characteristics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199" y="1181174"/>
                <a:ext cx="8229600" cy="263835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r>
                  <a:rPr lang="en-US" sz="2400" dirty="0">
                    <a:solidFill>
                      <a:schemeClr val="tx1"/>
                    </a:solidFill>
                    <a:latin typeface="Calibri" panose="020F0502020204030204" pitchFamily="34" charset="0"/>
                    <a:cs typeface="Calibri" panose="020F0502020204030204" pitchFamily="34" charset="0"/>
                  </a:rPr>
                  <a:t>For a special case where </a:t>
                </a:r>
                <a14:m>
                  <m:oMath xmlns:m="http://schemas.openxmlformats.org/officeDocument/2006/math">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𝐿</m:t>
                        </m:r>
                      </m:e>
                      <m:sub>
                        <m:r>
                          <a:rPr lang="en-US" sz="2400">
                            <a:solidFill>
                              <a:schemeClr val="tx1"/>
                            </a:solidFill>
                            <a:latin typeface="Cambria Math" panose="02040503050406030204" pitchFamily="18" charset="0"/>
                          </a:rPr>
                          <m:t>1</m:t>
                        </m:r>
                      </m:sub>
                    </m:sSub>
                    <m:r>
                      <a:rPr lang="en-US" sz="2400">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𝐿</m:t>
                        </m:r>
                      </m:e>
                      <m:sub>
                        <m:r>
                          <a:rPr lang="en-US" sz="2400">
                            <a:solidFill>
                              <a:schemeClr val="tx1"/>
                            </a:solidFill>
                            <a:latin typeface="Cambria Math" panose="02040503050406030204" pitchFamily="18" charset="0"/>
                          </a:rPr>
                          <m:t>2</m:t>
                        </m:r>
                      </m:sub>
                    </m:sSub>
                  </m:oMath>
                </a14:m>
                <a:r>
                  <a:rPr lang="en-US" sz="2400" dirty="0">
                    <a:solidFill>
                      <a:schemeClr val="tx1"/>
                    </a:solidFill>
                    <a:latin typeface="Calibri" panose="020F0502020204030204" pitchFamily="34" charset="0"/>
                    <a:cs typeface="Calibri" panose="020F0502020204030204" pitchFamily="34" charset="0"/>
                  </a:rPr>
                  <a:t>, and </a:t>
                </a:r>
                <a14:m>
                  <m:oMath xmlns:m="http://schemas.openxmlformats.org/officeDocument/2006/math">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𝐿</m:t>
                        </m:r>
                      </m:e>
                      <m:sub>
                        <m:r>
                          <a:rPr lang="en-US" sz="2400">
                            <a:solidFill>
                              <a:schemeClr val="tx1"/>
                            </a:solidFill>
                            <a:latin typeface="Cambria Math" panose="02040503050406030204" pitchFamily="18" charset="0"/>
                          </a:rPr>
                          <m:t>3</m:t>
                        </m:r>
                      </m:sub>
                    </m:sSub>
                  </m:oMath>
                </a14:m>
                <a:r>
                  <a:rPr lang="en-US" sz="2400" dirty="0">
                    <a:solidFill>
                      <a:schemeClr val="tx1"/>
                    </a:solidFill>
                    <a:latin typeface="Calibri" panose="020F0502020204030204" pitchFamily="34" charset="0"/>
                    <a:cs typeface="Calibri" panose="020F0502020204030204" pitchFamily="34" charset="0"/>
                  </a:rPr>
                  <a:t> are equal, we get</a:t>
                </a:r>
              </a:p>
              <a:p>
                <a:pPr marL="0" indent="0">
                  <a:buNone/>
                </a:pPr>
                <a14:m>
                  <m:oMathPara xmlns:m="http://schemas.openxmlformats.org/officeDocument/2006/math">
                    <m:oMathParaPr>
                      <m:jc m:val="centerGroup"/>
                    </m:oMathParaPr>
                    <m:oMath xmlns:m="http://schemas.openxmlformats.org/officeDocument/2006/math">
                      <m:r>
                        <m:rPr>
                          <m:sty m:val="p"/>
                        </m:rPr>
                        <a:rPr lang="en-US" sz="2400">
                          <a:solidFill>
                            <a:schemeClr val="tx1"/>
                          </a:solidFill>
                          <a:latin typeface="Cambria Math" panose="02040503050406030204" pitchFamily="18" charset="0"/>
                        </a:rPr>
                        <m:t>LF</m:t>
                      </m:r>
                      <m:r>
                        <a:rPr lang="en-US" sz="2400">
                          <a:solidFill>
                            <a:schemeClr val="tx1"/>
                          </a:solidFill>
                          <a:latin typeface="Cambria Math" panose="02040503050406030204" pitchFamily="18" charset="0"/>
                        </a:rPr>
                        <m:t>=</m:t>
                      </m:r>
                      <m:f>
                        <m:fPr>
                          <m:ctrlPr>
                            <a:rPr lang="en-US" sz="2400" i="1">
                              <a:solidFill>
                                <a:schemeClr val="tx1"/>
                              </a:solidFill>
                              <a:latin typeface="Cambria Math" panose="02040503050406030204" pitchFamily="18" charset="0"/>
                            </a:rPr>
                          </m:ctrlPr>
                        </m:fPr>
                        <m:num>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𝑡</m:t>
                              </m:r>
                            </m:e>
                            <m:sub>
                              <m:r>
                                <a:rPr lang="en-US" sz="2400">
                                  <a:solidFill>
                                    <a:schemeClr val="tx1"/>
                                  </a:solidFill>
                                  <a:latin typeface="Cambria Math" panose="02040503050406030204" pitchFamily="18" charset="0"/>
                                </a:rPr>
                                <m:t>1</m:t>
                              </m:r>
                            </m:sub>
                          </m:sSub>
                        </m:num>
                        <m:den>
                          <m:r>
                            <a:rPr lang="en-US" sz="2400" i="1">
                              <a:solidFill>
                                <a:schemeClr val="tx1"/>
                              </a:solidFill>
                              <a:latin typeface="Cambria Math" panose="02040503050406030204" pitchFamily="18" charset="0"/>
                            </a:rPr>
                            <m:t>𝑇</m:t>
                          </m:r>
                        </m:den>
                      </m:f>
                      <m:r>
                        <a:rPr lang="en-US" sz="2400">
                          <a:solidFill>
                            <a:schemeClr val="tx1"/>
                          </a:solidFill>
                          <a:latin typeface="Cambria Math" panose="02040503050406030204" pitchFamily="18" charset="0"/>
                        </a:rPr>
                        <m:t>+</m:t>
                      </m:r>
                      <m:f>
                        <m:fPr>
                          <m:ctrlPr>
                            <a:rPr lang="en-US" sz="2400" i="1">
                              <a:solidFill>
                                <a:schemeClr val="tx1"/>
                              </a:solidFill>
                              <a:latin typeface="Cambria Math" panose="02040503050406030204" pitchFamily="18" charset="0"/>
                            </a:rPr>
                          </m:ctrlPr>
                        </m:fPr>
                        <m:num>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𝐿</m:t>
                              </m:r>
                            </m:e>
                            <m:sub>
                              <m:r>
                                <a:rPr lang="en-US" sz="2400">
                                  <a:solidFill>
                                    <a:schemeClr val="tx1"/>
                                  </a:solidFill>
                                  <a:latin typeface="Cambria Math" panose="02040503050406030204" pitchFamily="18" charset="0"/>
                                </a:rPr>
                                <m:t>1</m:t>
                              </m:r>
                            </m:sub>
                          </m:sSub>
                          <m:d>
                            <m:dPr>
                              <m:ctrlPr>
                                <a:rPr lang="en-US" sz="2400" i="1">
                                  <a:solidFill>
                                    <a:schemeClr val="tx1"/>
                                  </a:solidFill>
                                  <a:latin typeface="Cambria Math" panose="02040503050406030204" pitchFamily="18" charset="0"/>
                                </a:rPr>
                              </m:ctrlPr>
                            </m:dPr>
                            <m:e>
                              <m:r>
                                <a:rPr lang="en-US" sz="2400" i="1">
                                  <a:solidFill>
                                    <a:schemeClr val="tx1"/>
                                  </a:solidFill>
                                  <a:latin typeface="Cambria Math" panose="02040503050406030204" pitchFamily="18" charset="0"/>
                                </a:rPr>
                                <m:t>𝑇</m:t>
                              </m:r>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𝑡</m:t>
                                  </m:r>
                                </m:e>
                                <m:sub>
                                  <m:r>
                                    <a:rPr lang="en-US" sz="2400">
                                      <a:solidFill>
                                        <a:schemeClr val="tx1"/>
                                      </a:solidFill>
                                      <a:latin typeface="Cambria Math" panose="02040503050406030204" pitchFamily="18" charset="0"/>
                                    </a:rPr>
                                    <m:t>1</m:t>
                                  </m:r>
                                </m:sub>
                              </m:sSub>
                            </m:e>
                          </m:d>
                        </m:num>
                        <m:den>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𝐿</m:t>
                              </m:r>
                            </m:e>
                            <m:sub>
                              <m:r>
                                <a:rPr lang="en-US" sz="2400" i="1">
                                  <a:solidFill>
                                    <a:schemeClr val="tx1"/>
                                  </a:solidFill>
                                  <a:latin typeface="Cambria Math" panose="02040503050406030204" pitchFamily="18" charset="0"/>
                                </a:rPr>
                                <m:t>𝑝</m:t>
                              </m:r>
                            </m:sub>
                          </m:sSub>
                          <m:r>
                            <a:rPr lang="en-US" sz="2400" i="1">
                              <a:solidFill>
                                <a:schemeClr val="tx1"/>
                              </a:solidFill>
                              <a:latin typeface="Cambria Math" panose="02040503050406030204" pitchFamily="18" charset="0"/>
                            </a:rPr>
                            <m:t>𝑇</m:t>
                          </m:r>
                        </m:den>
                      </m:f>
                    </m:oMath>
                  </m:oMathPara>
                </a14:m>
                <a:endParaRPr lang="en-US" sz="2400" dirty="0">
                  <a:solidFill>
                    <a:schemeClr val="tx1"/>
                  </a:solidFill>
                  <a:latin typeface="Calibri" panose="020F0502020204030204" pitchFamily="34" charset="0"/>
                  <a:cs typeface="Calibri" panose="020F0502020204030204" pitchFamily="34" charset="0"/>
                </a:endParaRPr>
              </a:p>
              <a:p>
                <a:pPr marL="0" indent="0">
                  <a:buNone/>
                </a:pPr>
                <a:r>
                  <a:rPr lang="en-US" sz="2400" dirty="0">
                    <a:solidFill>
                      <a:schemeClr val="tx1"/>
                    </a:solidFill>
                    <a:latin typeface="Calibri" panose="020F0502020204030204" pitchFamily="34" charset="0"/>
                    <a:cs typeface="Calibri" panose="020F0502020204030204" pitchFamily="34" charset="0"/>
                  </a:rPr>
                  <a:t>and</a:t>
                </a:r>
              </a:p>
              <a:p>
                <a:pPr marL="0" indent="0">
                  <a:buNone/>
                </a:pPr>
                <a14:m>
                  <m:oMathPara xmlns:m="http://schemas.openxmlformats.org/officeDocument/2006/math">
                    <m:oMathParaPr>
                      <m:jc m:val="centerGroup"/>
                    </m:oMathParaPr>
                    <m:oMath xmlns:m="http://schemas.openxmlformats.org/officeDocument/2006/math">
                      <m:r>
                        <m:rPr>
                          <m:sty m:val="p"/>
                        </m:rPr>
                        <a:rPr lang="en-US" sz="2400">
                          <a:solidFill>
                            <a:schemeClr val="tx1"/>
                          </a:solidFill>
                          <a:latin typeface="Cambria Math" panose="02040503050406030204" pitchFamily="18" charset="0"/>
                        </a:rPr>
                        <m:t>LsF</m:t>
                      </m:r>
                      <m:r>
                        <a:rPr lang="en-US" sz="2400">
                          <a:solidFill>
                            <a:schemeClr val="tx1"/>
                          </a:solidFill>
                          <a:latin typeface="Cambria Math" panose="02040503050406030204" pitchFamily="18" charset="0"/>
                        </a:rPr>
                        <m:t>=</m:t>
                      </m:r>
                      <m:f>
                        <m:fPr>
                          <m:ctrlPr>
                            <a:rPr lang="en-US" sz="2400" i="1">
                              <a:solidFill>
                                <a:schemeClr val="tx1"/>
                              </a:solidFill>
                              <a:latin typeface="Cambria Math" panose="02040503050406030204" pitchFamily="18" charset="0"/>
                            </a:rPr>
                          </m:ctrlPr>
                        </m:fPr>
                        <m:num>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𝑡</m:t>
                              </m:r>
                            </m:e>
                            <m:sub>
                              <m:r>
                                <a:rPr lang="en-US" sz="2400">
                                  <a:solidFill>
                                    <a:schemeClr val="tx1"/>
                                  </a:solidFill>
                                  <a:latin typeface="Cambria Math" panose="02040503050406030204" pitchFamily="18" charset="0"/>
                                </a:rPr>
                                <m:t>1</m:t>
                              </m:r>
                            </m:sub>
                          </m:sSub>
                        </m:num>
                        <m:den>
                          <m:r>
                            <a:rPr lang="en-US" sz="2400" i="1">
                              <a:solidFill>
                                <a:schemeClr val="tx1"/>
                              </a:solidFill>
                              <a:latin typeface="Cambria Math" panose="02040503050406030204" pitchFamily="18" charset="0"/>
                            </a:rPr>
                            <m:t>𝑇</m:t>
                          </m:r>
                        </m:den>
                      </m:f>
                      <m:r>
                        <a:rPr lang="en-US" sz="2400">
                          <a:solidFill>
                            <a:schemeClr val="tx1"/>
                          </a:solidFill>
                          <a:latin typeface="Cambria Math" panose="02040503050406030204" pitchFamily="18" charset="0"/>
                        </a:rPr>
                        <m:t>+</m:t>
                      </m:r>
                      <m:f>
                        <m:fPr>
                          <m:ctrlPr>
                            <a:rPr lang="en-US" sz="2400" i="1">
                              <a:solidFill>
                                <a:schemeClr val="tx1"/>
                              </a:solidFill>
                              <a:latin typeface="Cambria Math" panose="02040503050406030204" pitchFamily="18" charset="0"/>
                            </a:rPr>
                          </m:ctrlPr>
                        </m:fPr>
                        <m:num>
                          <m:r>
                            <a:rPr lang="en-US" sz="2400" i="1">
                              <a:solidFill>
                                <a:schemeClr val="tx1"/>
                              </a:solidFill>
                              <a:latin typeface="Cambria Math" panose="02040503050406030204" pitchFamily="18" charset="0"/>
                            </a:rPr>
                            <m:t>𝐿</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𝑠</m:t>
                              </m:r>
                            </m:e>
                            <m:sub>
                              <m:r>
                                <a:rPr lang="en-US" sz="2400">
                                  <a:solidFill>
                                    <a:schemeClr val="tx1"/>
                                  </a:solidFill>
                                  <a:latin typeface="Cambria Math" panose="02040503050406030204" pitchFamily="18" charset="0"/>
                                </a:rPr>
                                <m:t>1</m:t>
                              </m:r>
                            </m:sub>
                          </m:sSub>
                          <m:d>
                            <m:dPr>
                              <m:ctrlPr>
                                <a:rPr lang="en-US" sz="2400" i="1">
                                  <a:solidFill>
                                    <a:schemeClr val="tx1"/>
                                  </a:solidFill>
                                  <a:latin typeface="Cambria Math" panose="02040503050406030204" pitchFamily="18" charset="0"/>
                                </a:rPr>
                              </m:ctrlPr>
                            </m:dPr>
                            <m:e>
                              <m:r>
                                <a:rPr lang="en-US" sz="2400" i="1">
                                  <a:solidFill>
                                    <a:schemeClr val="tx1"/>
                                  </a:solidFill>
                                  <a:latin typeface="Cambria Math" panose="02040503050406030204" pitchFamily="18" charset="0"/>
                                </a:rPr>
                                <m:t>𝑇</m:t>
                              </m:r>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𝑡</m:t>
                                  </m:r>
                                </m:e>
                                <m:sub>
                                  <m:r>
                                    <a:rPr lang="en-US" sz="2400">
                                      <a:solidFill>
                                        <a:schemeClr val="tx1"/>
                                      </a:solidFill>
                                      <a:latin typeface="Cambria Math" panose="02040503050406030204" pitchFamily="18" charset="0"/>
                                    </a:rPr>
                                    <m:t>1</m:t>
                                  </m:r>
                                </m:sub>
                              </m:sSub>
                            </m:e>
                          </m:d>
                        </m:num>
                        <m:den>
                          <m:r>
                            <a:rPr lang="en-US" sz="2400" i="1">
                              <a:solidFill>
                                <a:schemeClr val="tx1"/>
                              </a:solidFill>
                              <a:latin typeface="Cambria Math" panose="02040503050406030204" pitchFamily="18" charset="0"/>
                            </a:rPr>
                            <m:t>𝐿</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𝑠</m:t>
                              </m:r>
                            </m:e>
                            <m:sub>
                              <m:r>
                                <a:rPr lang="en-US" sz="2400" i="1">
                                  <a:solidFill>
                                    <a:schemeClr val="tx1"/>
                                  </a:solidFill>
                                  <a:latin typeface="Cambria Math" panose="02040503050406030204" pitchFamily="18" charset="0"/>
                                </a:rPr>
                                <m:t>𝑝</m:t>
                              </m:r>
                            </m:sub>
                          </m:sSub>
                          <m:r>
                            <a:rPr lang="en-US" sz="2400" i="1">
                              <a:solidFill>
                                <a:schemeClr val="tx1"/>
                              </a:solidFill>
                              <a:latin typeface="Cambria Math" panose="02040503050406030204" pitchFamily="18" charset="0"/>
                            </a:rPr>
                            <m:t>𝑇</m:t>
                          </m:r>
                        </m:den>
                      </m:f>
                    </m:oMath>
                  </m:oMathPara>
                </a14:m>
                <a:endParaRPr lang="en-US" sz="1800" dirty="0">
                  <a:solidFill>
                    <a:schemeClr val="tx1"/>
                  </a:solidFill>
                  <a:latin typeface="Calibri" panose="020F0502020204030204" pitchFamily="34" charset="0"/>
                  <a:cs typeface="Calibri" panose="020F0502020204030204" pitchFamily="34" charset="0"/>
                </a:endParaRPr>
              </a:p>
              <a:p>
                <a:pPr marL="0" indent="0" algn="just">
                  <a:spcBef>
                    <a:spcPts val="400"/>
                  </a:spcBef>
                  <a:spcAft>
                    <a:spcPts val="600"/>
                  </a:spcAft>
                  <a:buNone/>
                </a:pPr>
                <a:endParaRPr lang="en-US" sz="1800" dirty="0">
                  <a:solidFill>
                    <a:schemeClr val="tx1"/>
                  </a:solidFill>
                  <a:latin typeface="Calibri" panose="020F0502020204030204" pitchFamily="34" charset="0"/>
                  <a:cs typeface="Calibri" panose="020F0502020204030204" pitchFamily="34" charset="0"/>
                </a:endParaRPr>
              </a:p>
              <a:p>
                <a:pPr algn="just">
                  <a:spcBef>
                    <a:spcPts val="400"/>
                  </a:spcBef>
                  <a:spcAft>
                    <a:spcPts val="600"/>
                  </a:spcAft>
                </a:pPr>
                <a:endParaRPr lang="en-US" sz="1800" dirty="0">
                  <a:solidFill>
                    <a:schemeClr val="tx1"/>
                  </a:solidFill>
                  <a:latin typeface="Calibri" panose="020F0502020204030204" pitchFamily="34" charset="0"/>
                  <a:cs typeface="Calibri" panose="020F0502020204030204" pitchFamily="34" charset="0"/>
                </a:endParaRPr>
              </a:p>
              <a:p>
                <a:pPr algn="just">
                  <a:spcBef>
                    <a:spcPts val="400"/>
                  </a:spcBef>
                  <a:spcAft>
                    <a:spcPts val="600"/>
                  </a:spcAft>
                </a:pPr>
                <a:endParaRPr lang="en-US" sz="1800" dirty="0">
                  <a:solidFill>
                    <a:schemeClr val="tx1"/>
                  </a:solidFill>
                  <a:latin typeface="Calibri" panose="020F0502020204030204" pitchFamily="34" charset="0"/>
                  <a:cs typeface="Calibri" panose="020F0502020204030204" pitchFamily="34" charset="0"/>
                </a:endParaRPr>
              </a:p>
              <a:p>
                <a:pPr algn="just">
                  <a:spcBef>
                    <a:spcPts val="400"/>
                  </a:spcBef>
                  <a:spcAft>
                    <a:spcPts val="600"/>
                  </a:spcAft>
                </a:pPr>
                <a:endParaRPr lang="en-US" sz="1800" dirty="0">
                  <a:solidFill>
                    <a:schemeClr val="tx1"/>
                  </a:solidFill>
                  <a:latin typeface="Calibri" panose="020F0502020204030204" pitchFamily="34" charset="0"/>
                  <a:cs typeface="Calibri" panose="020F0502020204030204" pitchFamily="34" charset="0"/>
                </a:endParaRPr>
              </a:p>
              <a:p>
                <a:pPr algn="just">
                  <a:spcBef>
                    <a:spcPts val="400"/>
                  </a:spcBef>
                  <a:spcAft>
                    <a:spcPts val="600"/>
                  </a:spcAft>
                </a:pPr>
                <a:endParaRPr lang="en-US" sz="1800" dirty="0">
                  <a:solidFill>
                    <a:schemeClr val="tx1"/>
                  </a:solidFill>
                  <a:latin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C4382A37-1F56-4435-9852-82BE0AB12C94}"/>
                  </a:ext>
                </a:extLst>
              </p:cNvPr>
              <p:cNvSpPr>
                <a:spLocks noGrp="1" noRot="1" noChangeAspect="1" noMove="1" noResize="1" noEditPoints="1" noAdjustHandles="1" noChangeArrowheads="1" noChangeShapeType="1" noTextEdit="1"/>
              </p:cNvSpPr>
              <p:nvPr>
                <p:ph idx="1"/>
              </p:nvPr>
            </p:nvSpPr>
            <p:spPr>
              <a:xfrm>
                <a:off x="457199" y="1181174"/>
                <a:ext cx="8229600" cy="2638351"/>
              </a:xfrm>
              <a:blipFill>
                <a:blip r:embed="rId2"/>
                <a:stretch>
                  <a:fillRect l="-1111" t="-1848"/>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51</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748609" y="6330979"/>
            <a:ext cx="1938191" cy="365125"/>
          </a:xfrm>
        </p:spPr>
        <p:txBody>
          <a:bodyPr/>
          <a:lstStyle/>
          <a:p>
            <a:r>
              <a:rPr lang="en-US" dirty="0" err="1"/>
              <a:t>ECpE</a:t>
            </a:r>
            <a:r>
              <a:rPr lang="en-US" dirty="0"/>
              <a:t> Department</a:t>
            </a:r>
          </a:p>
        </p:txBody>
      </p:sp>
      <p:sp>
        <p:nvSpPr>
          <p:cNvPr id="10" name="Title 1">
            <a:extLst>
              <a:ext uri="{FF2B5EF4-FFF2-40B4-BE49-F238E27FC236}">
                <a16:creationId xmlns:a16="http://schemas.microsoft.com/office/drawing/2014/main" id="{398FD520-F4B4-46A1-A0E9-0E7E03FBA0A8}"/>
              </a:ext>
            </a:extLst>
          </p:cNvPr>
          <p:cNvSpPr txBox="1">
            <a:spLocks/>
          </p:cNvSpPr>
          <p:nvPr/>
        </p:nvSpPr>
        <p:spPr bwMode="auto">
          <a:xfrm>
            <a:off x="499880" y="80966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400" kern="0" dirty="0">
                <a:latin typeface="Calibri" panose="020F0502020204030204" pitchFamily="34" charset="0"/>
                <a:cs typeface="Calibri" panose="020F0502020204030204" pitchFamily="34" charset="0"/>
              </a:rPr>
              <a:t>4.8 Loss Factor</a:t>
            </a:r>
          </a:p>
        </p:txBody>
      </p:sp>
    </p:spTree>
    <p:extLst>
      <p:ext uri="{BB962C8B-B14F-4D97-AF65-F5344CB8AC3E}">
        <p14:creationId xmlns:p14="http://schemas.microsoft.com/office/powerpoint/2010/main" val="34910368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4. Load Characteristics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199" y="1181175"/>
                <a:ext cx="8229600" cy="413329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r>
                  <a:rPr lang="en-US" sz="2400" dirty="0">
                    <a:solidFill>
                      <a:schemeClr val="tx1"/>
                    </a:solidFill>
                    <a:latin typeface="Calibri" panose="020F0502020204030204" pitchFamily="34" charset="0"/>
                    <a:cs typeface="Calibri" panose="020F0502020204030204" pitchFamily="34" charset="0"/>
                  </a:rPr>
                  <a:t>Now, if we consider the peak load of a very short duration or </a:t>
                </a:r>
                <a14:m>
                  <m:oMath xmlns:m="http://schemas.openxmlformats.org/officeDocument/2006/math">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𝑡</m:t>
                        </m:r>
                      </m:e>
                      <m:sub>
                        <m:r>
                          <a:rPr lang="en-US" sz="2400">
                            <a:solidFill>
                              <a:schemeClr val="tx1"/>
                            </a:solidFill>
                            <a:latin typeface="Cambria Math" panose="02040503050406030204" pitchFamily="18" charset="0"/>
                          </a:rPr>
                          <m:t>1</m:t>
                        </m:r>
                      </m:sub>
                    </m:sSub>
                    <m:r>
                      <a:rPr lang="en-US" sz="2400">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𝑇</m:t>
                    </m:r>
                  </m:oMath>
                </a14:m>
                <a:r>
                  <a:rPr lang="en-US" sz="2400" dirty="0">
                    <a:solidFill>
                      <a:schemeClr val="tx1"/>
                    </a:solidFill>
                    <a:latin typeface="Calibri" panose="020F0502020204030204" pitchFamily="34" charset="0"/>
                    <a:cs typeface="Calibri" panose="020F0502020204030204" pitchFamily="34" charset="0"/>
                  </a:rPr>
                  <a:t>,</a:t>
                </a:r>
              </a:p>
              <a:p>
                <a:pPr marL="0" indent="0">
                  <a:buNone/>
                </a:pPr>
                <a14:m>
                  <m:oMathPara xmlns:m="http://schemas.openxmlformats.org/officeDocument/2006/math">
                    <m:oMathParaPr>
                      <m:jc m:val="centerGroup"/>
                    </m:oMathParaPr>
                    <m:oMath xmlns:m="http://schemas.openxmlformats.org/officeDocument/2006/math">
                      <m:f>
                        <m:fPr>
                          <m:ctrlPr>
                            <a:rPr lang="en-US" sz="2400" i="1">
                              <a:solidFill>
                                <a:schemeClr val="tx1"/>
                              </a:solidFill>
                              <a:latin typeface="Cambria Math" panose="02040503050406030204" pitchFamily="18" charset="0"/>
                            </a:rPr>
                          </m:ctrlPr>
                        </m:fPr>
                        <m:num>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𝑡</m:t>
                              </m:r>
                            </m:e>
                            <m:sub>
                              <m:r>
                                <a:rPr lang="en-US" sz="2400">
                                  <a:solidFill>
                                    <a:schemeClr val="tx1"/>
                                  </a:solidFill>
                                  <a:latin typeface="Cambria Math" panose="02040503050406030204" pitchFamily="18" charset="0"/>
                                </a:rPr>
                                <m:t>1</m:t>
                              </m:r>
                            </m:sub>
                          </m:sSub>
                        </m:num>
                        <m:den>
                          <m:r>
                            <a:rPr lang="en-US" sz="2400" i="1">
                              <a:solidFill>
                                <a:schemeClr val="tx1"/>
                              </a:solidFill>
                              <a:latin typeface="Cambria Math" panose="02040503050406030204" pitchFamily="18" charset="0"/>
                            </a:rPr>
                            <m:t>𝑇</m:t>
                          </m:r>
                        </m:den>
                      </m:f>
                      <m:r>
                        <a:rPr lang="en-US" sz="2400">
                          <a:solidFill>
                            <a:schemeClr val="tx1"/>
                          </a:solidFill>
                          <a:latin typeface="Cambria Math" panose="02040503050406030204" pitchFamily="18" charset="0"/>
                        </a:rPr>
                        <m:t>→0</m:t>
                      </m:r>
                      <m:r>
                        <m:rPr>
                          <m:nor/>
                        </m:rPr>
                        <a:rPr lang="en-US" sz="2400" i="1">
                          <a:solidFill>
                            <a:schemeClr val="tx1"/>
                          </a:solidFill>
                          <a:latin typeface="Calibri" panose="020F0502020204030204" pitchFamily="34" charset="0"/>
                          <a:cs typeface="Calibri" panose="020F0502020204030204" pitchFamily="34" charset="0"/>
                        </a:rPr>
                        <m:t> </m:t>
                      </m:r>
                      <m:r>
                        <m:rPr>
                          <m:nor/>
                        </m:rPr>
                        <a:rPr lang="en-US" sz="2400">
                          <a:solidFill>
                            <a:schemeClr val="tx1"/>
                          </a:solidFill>
                          <a:latin typeface="Calibri" panose="020F0502020204030204" pitchFamily="34" charset="0"/>
                          <a:cs typeface="Calibri" panose="020F0502020204030204" pitchFamily="34" charset="0"/>
                        </a:rPr>
                        <m:t>and</m:t>
                      </m:r>
                      <m:r>
                        <m:rPr>
                          <m:nor/>
                        </m:rPr>
                        <a:rPr lang="en-US" sz="2400" i="1">
                          <a:solidFill>
                            <a:schemeClr val="tx1"/>
                          </a:solidFill>
                          <a:latin typeface="Calibri" panose="020F0502020204030204" pitchFamily="34" charset="0"/>
                          <a:cs typeface="Calibri" panose="020F0502020204030204" pitchFamily="34" charset="0"/>
                        </a:rPr>
                        <m:t> </m:t>
                      </m:r>
                      <m:f>
                        <m:fPr>
                          <m:ctrlPr>
                            <a:rPr lang="en-US" sz="2400" i="1">
                              <a:solidFill>
                                <a:schemeClr val="tx1"/>
                              </a:solidFill>
                              <a:latin typeface="Cambria Math" panose="02040503050406030204" pitchFamily="18" charset="0"/>
                            </a:rPr>
                          </m:ctrlPr>
                        </m:fPr>
                        <m:num>
                          <m:d>
                            <m:dPr>
                              <m:ctrlPr>
                                <a:rPr lang="en-US" sz="2400" i="1">
                                  <a:solidFill>
                                    <a:schemeClr val="tx1"/>
                                  </a:solidFill>
                                  <a:latin typeface="Cambria Math" panose="02040503050406030204" pitchFamily="18" charset="0"/>
                                </a:rPr>
                              </m:ctrlPr>
                            </m:dPr>
                            <m:e>
                              <m:r>
                                <a:rPr lang="en-US" sz="2400" i="1">
                                  <a:solidFill>
                                    <a:schemeClr val="tx1"/>
                                  </a:solidFill>
                                  <a:latin typeface="Cambria Math" panose="02040503050406030204" pitchFamily="18" charset="0"/>
                                </a:rPr>
                                <m:t>𝑇</m:t>
                              </m:r>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𝑡</m:t>
                                  </m:r>
                                </m:e>
                                <m:sub>
                                  <m:r>
                                    <a:rPr lang="en-US" sz="2400">
                                      <a:solidFill>
                                        <a:schemeClr val="tx1"/>
                                      </a:solidFill>
                                      <a:latin typeface="Cambria Math" panose="02040503050406030204" pitchFamily="18" charset="0"/>
                                    </a:rPr>
                                    <m:t>1</m:t>
                                  </m:r>
                                </m:sub>
                              </m:sSub>
                            </m:e>
                          </m:d>
                        </m:num>
                        <m:den>
                          <m:r>
                            <a:rPr lang="en-US" sz="2400" i="1">
                              <a:solidFill>
                                <a:schemeClr val="tx1"/>
                              </a:solidFill>
                              <a:latin typeface="Cambria Math" panose="02040503050406030204" pitchFamily="18" charset="0"/>
                            </a:rPr>
                            <m:t>𝑇</m:t>
                          </m:r>
                        </m:den>
                      </m:f>
                      <m:r>
                        <a:rPr lang="en-US" sz="2400">
                          <a:solidFill>
                            <a:schemeClr val="tx1"/>
                          </a:solidFill>
                          <a:latin typeface="Cambria Math" panose="02040503050406030204" pitchFamily="18" charset="0"/>
                        </a:rPr>
                        <m:t>→1</m:t>
                      </m:r>
                    </m:oMath>
                  </m:oMathPara>
                </a14:m>
                <a:endParaRPr lang="en-US" sz="2400" dirty="0">
                  <a:solidFill>
                    <a:schemeClr val="tx1"/>
                  </a:solidFill>
                  <a:latin typeface="Calibri" panose="020F0502020204030204" pitchFamily="34" charset="0"/>
                  <a:cs typeface="Calibri" panose="020F0502020204030204" pitchFamily="34" charset="0"/>
                </a:endParaRPr>
              </a:p>
              <a:p>
                <a:r>
                  <a:rPr lang="en-US" sz="2400" dirty="0">
                    <a:solidFill>
                      <a:schemeClr val="tx1"/>
                    </a:solidFill>
                    <a:latin typeface="Calibri" panose="020F0502020204030204" pitchFamily="34" charset="0"/>
                    <a:cs typeface="Calibri" panose="020F0502020204030204" pitchFamily="34" charset="0"/>
                  </a:rPr>
                  <a:t>Hence,</a:t>
                </a:r>
              </a:p>
              <a:p>
                <a:pPr marL="0" indent="0">
                  <a:buNone/>
                </a:pPr>
                <a14:m>
                  <m:oMathPara xmlns:m="http://schemas.openxmlformats.org/officeDocument/2006/math">
                    <m:oMathParaPr>
                      <m:jc m:val="centerGroup"/>
                    </m:oMathParaPr>
                    <m:oMath xmlns:m="http://schemas.openxmlformats.org/officeDocument/2006/math">
                      <m:r>
                        <m:rPr>
                          <m:sty m:val="p"/>
                        </m:rPr>
                        <a:rPr lang="en-US" sz="2400">
                          <a:solidFill>
                            <a:schemeClr val="tx1"/>
                          </a:solidFill>
                          <a:latin typeface="Cambria Math" panose="02040503050406030204" pitchFamily="18" charset="0"/>
                        </a:rPr>
                        <m:t>LF</m:t>
                      </m:r>
                      <m:r>
                        <a:rPr lang="en-US" sz="2400">
                          <a:solidFill>
                            <a:schemeClr val="tx1"/>
                          </a:solidFill>
                          <a:latin typeface="Cambria Math" panose="02040503050406030204" pitchFamily="18" charset="0"/>
                        </a:rPr>
                        <m:t>=</m:t>
                      </m:r>
                      <m:f>
                        <m:fPr>
                          <m:ctrlPr>
                            <a:rPr lang="en-US" sz="2400" i="1">
                              <a:solidFill>
                                <a:schemeClr val="tx1"/>
                              </a:solidFill>
                              <a:latin typeface="Cambria Math" panose="02040503050406030204" pitchFamily="18" charset="0"/>
                            </a:rPr>
                          </m:ctrlPr>
                        </m:fPr>
                        <m:num>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𝐿</m:t>
                              </m:r>
                            </m:e>
                            <m:sub>
                              <m:r>
                                <a:rPr lang="en-US" sz="2400">
                                  <a:solidFill>
                                    <a:schemeClr val="tx1"/>
                                  </a:solidFill>
                                  <a:latin typeface="Cambria Math" panose="02040503050406030204" pitchFamily="18" charset="0"/>
                                </a:rPr>
                                <m:t>1</m:t>
                              </m:r>
                            </m:sub>
                          </m:sSub>
                        </m:num>
                        <m:den>
                          <m:r>
                            <a:rPr lang="en-US" sz="2400" i="1">
                              <a:solidFill>
                                <a:schemeClr val="tx1"/>
                              </a:solidFill>
                              <a:latin typeface="Cambria Math" panose="02040503050406030204" pitchFamily="18" charset="0"/>
                            </a:rPr>
                            <m:t>𝐿𝑝</m:t>
                          </m:r>
                        </m:den>
                      </m:f>
                      <m:r>
                        <m:rPr>
                          <m:nor/>
                        </m:rPr>
                        <a:rPr lang="en-US" sz="2400" i="1">
                          <a:solidFill>
                            <a:schemeClr val="tx1"/>
                          </a:solidFill>
                          <a:latin typeface="Calibri" panose="020F0502020204030204" pitchFamily="34" charset="0"/>
                          <a:cs typeface="Calibri" panose="020F0502020204030204" pitchFamily="34" charset="0"/>
                        </a:rPr>
                        <m:t> </m:t>
                      </m:r>
                      <m:r>
                        <m:rPr>
                          <m:nor/>
                        </m:rPr>
                        <a:rPr lang="en-US" sz="2400">
                          <a:solidFill>
                            <a:schemeClr val="tx1"/>
                          </a:solidFill>
                          <a:latin typeface="Calibri" panose="020F0502020204030204" pitchFamily="34" charset="0"/>
                          <a:cs typeface="Calibri" panose="020F0502020204030204" pitchFamily="34" charset="0"/>
                        </a:rPr>
                        <m:t>and</m:t>
                      </m:r>
                      <m:r>
                        <m:rPr>
                          <m:nor/>
                        </m:rPr>
                        <a:rPr lang="en-US" sz="2400" i="1">
                          <a:solidFill>
                            <a:schemeClr val="tx1"/>
                          </a:solidFill>
                          <a:latin typeface="Calibri" panose="020F0502020204030204" pitchFamily="34" charset="0"/>
                          <a:cs typeface="Calibri" panose="020F0502020204030204" pitchFamily="34" charset="0"/>
                        </a:rPr>
                        <m:t> </m:t>
                      </m:r>
                      <m:r>
                        <m:rPr>
                          <m:sty m:val="p"/>
                        </m:rPr>
                        <a:rPr lang="en-US" sz="2400">
                          <a:solidFill>
                            <a:schemeClr val="tx1"/>
                          </a:solidFill>
                          <a:latin typeface="Cambria Math" panose="02040503050406030204" pitchFamily="18" charset="0"/>
                        </a:rPr>
                        <m:t>LsF</m:t>
                      </m:r>
                      <m:r>
                        <a:rPr lang="en-US" sz="2400">
                          <a:solidFill>
                            <a:schemeClr val="tx1"/>
                          </a:solidFill>
                          <a:latin typeface="Cambria Math" panose="02040503050406030204" pitchFamily="18" charset="0"/>
                        </a:rPr>
                        <m:t>=</m:t>
                      </m:r>
                      <m:f>
                        <m:fPr>
                          <m:ctrlPr>
                            <a:rPr lang="en-US" sz="2400" i="1">
                              <a:solidFill>
                                <a:schemeClr val="tx1"/>
                              </a:solidFill>
                              <a:latin typeface="Cambria Math" panose="02040503050406030204" pitchFamily="18" charset="0"/>
                            </a:rPr>
                          </m:ctrlPr>
                        </m:fPr>
                        <m:num>
                          <m:r>
                            <a:rPr lang="en-US" sz="2400" i="1">
                              <a:solidFill>
                                <a:schemeClr val="tx1"/>
                              </a:solidFill>
                              <a:latin typeface="Cambria Math" panose="02040503050406030204" pitchFamily="18" charset="0"/>
                            </a:rPr>
                            <m:t>𝐿</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𝑠</m:t>
                              </m:r>
                            </m:e>
                            <m:sub>
                              <m:r>
                                <a:rPr lang="en-US" sz="2400">
                                  <a:solidFill>
                                    <a:schemeClr val="tx1"/>
                                  </a:solidFill>
                                  <a:latin typeface="Cambria Math" panose="02040503050406030204" pitchFamily="18" charset="0"/>
                                </a:rPr>
                                <m:t>1</m:t>
                              </m:r>
                            </m:sub>
                          </m:sSub>
                        </m:num>
                        <m:den>
                          <m:r>
                            <a:rPr lang="en-US" sz="2400" i="1">
                              <a:solidFill>
                                <a:schemeClr val="tx1"/>
                              </a:solidFill>
                              <a:latin typeface="Cambria Math" panose="02040503050406030204" pitchFamily="18" charset="0"/>
                            </a:rPr>
                            <m:t>𝐿</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𝑠</m:t>
                              </m:r>
                            </m:e>
                            <m:sub>
                              <m:r>
                                <a:rPr lang="en-US" sz="2400" i="1">
                                  <a:solidFill>
                                    <a:schemeClr val="tx1"/>
                                  </a:solidFill>
                                  <a:latin typeface="Cambria Math" panose="02040503050406030204" pitchFamily="18" charset="0"/>
                                </a:rPr>
                                <m:t>𝑝</m:t>
                              </m:r>
                            </m:sub>
                          </m:sSub>
                        </m:den>
                      </m:f>
                      <m:r>
                        <a:rPr lang="en-US" sz="2400">
                          <a:solidFill>
                            <a:schemeClr val="tx1"/>
                          </a:solidFill>
                          <a:latin typeface="Cambria Math" panose="02040503050406030204" pitchFamily="18" charset="0"/>
                        </a:rPr>
                        <m:t>.</m:t>
                      </m:r>
                    </m:oMath>
                  </m:oMathPara>
                </a14:m>
                <a:endParaRPr lang="en-US" sz="2400" dirty="0">
                  <a:solidFill>
                    <a:schemeClr val="tx1"/>
                  </a:solidFill>
                  <a:latin typeface="Calibri" panose="020F0502020204030204" pitchFamily="34" charset="0"/>
                  <a:cs typeface="Calibri" panose="020F0502020204030204" pitchFamily="34" charset="0"/>
                </a:endParaRPr>
              </a:p>
              <a:p>
                <a:r>
                  <a:rPr lang="en-US" sz="2400" dirty="0">
                    <a:solidFill>
                      <a:schemeClr val="tx1"/>
                    </a:solidFill>
                    <a:latin typeface="Calibri" panose="020F0502020204030204" pitchFamily="34" charset="0"/>
                    <a:cs typeface="Calibri" panose="020F0502020204030204" pitchFamily="34" charset="0"/>
                  </a:rPr>
                  <a:t>With </a:t>
                </a:r>
                <a14:m>
                  <m:oMath xmlns:m="http://schemas.openxmlformats.org/officeDocument/2006/math">
                    <m:r>
                      <a:rPr lang="en-US" sz="2400" i="1">
                        <a:solidFill>
                          <a:schemeClr val="tx1"/>
                        </a:solidFill>
                        <a:latin typeface="Cambria Math" panose="02040503050406030204" pitchFamily="18" charset="0"/>
                      </a:rPr>
                      <m:t>𝐿</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𝑠</m:t>
                        </m:r>
                      </m:e>
                      <m:sub>
                        <m:r>
                          <a:rPr lang="en-US" sz="2400">
                            <a:solidFill>
                              <a:schemeClr val="tx1"/>
                            </a:solidFill>
                            <a:latin typeface="Cambria Math" panose="02040503050406030204" pitchFamily="18" charset="0"/>
                          </a:rPr>
                          <m:t>1</m:t>
                        </m:r>
                      </m:sub>
                    </m:sSub>
                    <m:r>
                      <a:rPr lang="en-US" sz="2400">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𝑘</m:t>
                    </m:r>
                    <m:sSup>
                      <m:sSupPr>
                        <m:ctrlPr>
                          <a:rPr lang="en-US" sz="2400" i="1">
                            <a:solidFill>
                              <a:schemeClr val="tx1"/>
                            </a:solidFill>
                            <a:latin typeface="Cambria Math" panose="02040503050406030204" pitchFamily="18" charset="0"/>
                          </a:rPr>
                        </m:ctrlPr>
                      </m:sSupPr>
                      <m:e>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𝐿</m:t>
                                </m:r>
                              </m:e>
                              <m:sub>
                                <m:r>
                                  <a:rPr lang="en-US" sz="2400">
                                    <a:solidFill>
                                      <a:schemeClr val="tx1"/>
                                    </a:solidFill>
                                    <a:latin typeface="Cambria Math" panose="02040503050406030204" pitchFamily="18" charset="0"/>
                                  </a:rPr>
                                  <m:t>1</m:t>
                                </m:r>
                              </m:sub>
                            </m:sSub>
                          </m:e>
                        </m:d>
                      </m:e>
                      <m:sup>
                        <m:r>
                          <a:rPr lang="en-US" sz="2400">
                            <a:solidFill>
                              <a:schemeClr val="tx1"/>
                            </a:solidFill>
                            <a:latin typeface="Cambria Math" panose="02040503050406030204" pitchFamily="18" charset="0"/>
                          </a:rPr>
                          <m:t>2</m:t>
                        </m:r>
                      </m:sup>
                    </m:sSup>
                  </m:oMath>
                </a14:m>
                <a:r>
                  <a:rPr lang="en-US" sz="2400" dirty="0">
                    <a:solidFill>
                      <a:schemeClr val="tx1"/>
                    </a:solidFill>
                    <a:latin typeface="Calibri" panose="020F0502020204030204" pitchFamily="34" charset="0"/>
                    <a:cs typeface="Calibri" panose="020F0502020204030204" pitchFamily="34" charset="0"/>
                  </a:rPr>
                  <a:t> and </a:t>
                </a:r>
                <a14:m>
                  <m:oMath xmlns:m="http://schemas.openxmlformats.org/officeDocument/2006/math">
                    <m:r>
                      <a:rPr lang="en-US" sz="2400" i="1">
                        <a:solidFill>
                          <a:schemeClr val="tx1"/>
                        </a:solidFill>
                        <a:latin typeface="Cambria Math" panose="02040503050406030204" pitchFamily="18" charset="0"/>
                      </a:rPr>
                      <m:t>𝐿</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𝑠</m:t>
                        </m:r>
                      </m:e>
                      <m:sub>
                        <m:r>
                          <a:rPr lang="en-US" sz="2400" i="1">
                            <a:solidFill>
                              <a:schemeClr val="tx1"/>
                            </a:solidFill>
                            <a:latin typeface="Cambria Math" panose="02040503050406030204" pitchFamily="18" charset="0"/>
                          </a:rPr>
                          <m:t>𝑝</m:t>
                        </m:r>
                      </m:sub>
                    </m:sSub>
                    <m:r>
                      <a:rPr lang="en-US" sz="2400">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𝑘</m:t>
                    </m:r>
                    <m:sSup>
                      <m:sSupPr>
                        <m:ctrlPr>
                          <a:rPr lang="en-US" sz="2400" i="1">
                            <a:solidFill>
                              <a:schemeClr val="tx1"/>
                            </a:solidFill>
                            <a:latin typeface="Cambria Math" panose="02040503050406030204" pitchFamily="18" charset="0"/>
                          </a:rPr>
                        </m:ctrlPr>
                      </m:sSupPr>
                      <m:e>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𝐿</m:t>
                                </m:r>
                              </m:e>
                              <m:sub>
                                <m:r>
                                  <a:rPr lang="en-US" sz="2400" i="1">
                                    <a:solidFill>
                                      <a:schemeClr val="tx1"/>
                                    </a:solidFill>
                                    <a:latin typeface="Cambria Math" panose="02040503050406030204" pitchFamily="18" charset="0"/>
                                  </a:rPr>
                                  <m:t>𝑝</m:t>
                                </m:r>
                              </m:sub>
                            </m:sSub>
                          </m:e>
                        </m:d>
                      </m:e>
                      <m:sup>
                        <m:r>
                          <a:rPr lang="en-US" sz="2400">
                            <a:solidFill>
                              <a:schemeClr val="tx1"/>
                            </a:solidFill>
                            <a:latin typeface="Cambria Math" panose="02040503050406030204" pitchFamily="18" charset="0"/>
                          </a:rPr>
                          <m:t>2</m:t>
                        </m:r>
                      </m:sup>
                    </m:sSup>
                  </m:oMath>
                </a14:m>
                <a:r>
                  <a:rPr lang="en-US" sz="2400" dirty="0">
                    <a:solidFill>
                      <a:schemeClr val="tx1"/>
                    </a:solidFill>
                    <a:latin typeface="Calibri" panose="020F0502020204030204" pitchFamily="34" charset="0"/>
                    <a:cs typeface="Calibri" panose="020F0502020204030204" pitchFamily="34" charset="0"/>
                  </a:rPr>
                  <a:t>, we get</a:t>
                </a:r>
              </a:p>
              <a:p>
                <a:endParaRPr lang="en-US" sz="2400" dirty="0">
                  <a:solidFill>
                    <a:schemeClr val="tx1"/>
                  </a:solidFill>
                  <a:latin typeface="Calibri" panose="020F0502020204030204" pitchFamily="34" charset="0"/>
                  <a:cs typeface="Calibri" panose="020F0502020204030204" pitchFamily="34" charset="0"/>
                </a:endParaRPr>
              </a:p>
              <a:p>
                <a:pPr marL="0" indent="0">
                  <a:buNone/>
                </a:pPr>
                <a14:m>
                  <m:oMathPara xmlns:m="http://schemas.openxmlformats.org/officeDocument/2006/math">
                    <m:oMathParaPr>
                      <m:jc m:val="centerGroup"/>
                    </m:oMathParaPr>
                    <m:oMath xmlns:m="http://schemas.openxmlformats.org/officeDocument/2006/math">
                      <m:r>
                        <a:rPr lang="en-US" sz="2400" b="1" i="1">
                          <a:solidFill>
                            <a:schemeClr val="tx1"/>
                          </a:solidFill>
                          <a:latin typeface="Cambria Math" panose="02040503050406030204" pitchFamily="18" charset="0"/>
                        </a:rPr>
                        <m:t>𝐋𝐬𝐅</m:t>
                      </m:r>
                      <m:r>
                        <a:rPr lang="en-US" sz="2400" b="1">
                          <a:solidFill>
                            <a:schemeClr val="tx1"/>
                          </a:solidFill>
                          <a:latin typeface="Cambria Math" panose="02040503050406030204" pitchFamily="18" charset="0"/>
                        </a:rPr>
                        <m:t>=(</m:t>
                      </m:r>
                      <m:r>
                        <a:rPr lang="en-US" sz="2400" b="1" i="1">
                          <a:solidFill>
                            <a:schemeClr val="tx1"/>
                          </a:solidFill>
                          <a:latin typeface="Cambria Math" panose="02040503050406030204" pitchFamily="18" charset="0"/>
                        </a:rPr>
                        <m:t>𝐋𝐅</m:t>
                      </m:r>
                      <m:sSup>
                        <m:sSupPr>
                          <m:ctrlPr>
                            <a:rPr lang="en-US" sz="2400" b="1" i="1">
                              <a:solidFill>
                                <a:schemeClr val="tx1"/>
                              </a:solidFill>
                              <a:latin typeface="Cambria Math" panose="02040503050406030204" pitchFamily="18" charset="0"/>
                            </a:rPr>
                          </m:ctrlPr>
                        </m:sSupPr>
                        <m:e>
                          <m:r>
                            <a:rPr lang="en-US" sz="2400" b="1">
                              <a:solidFill>
                                <a:schemeClr val="tx1"/>
                              </a:solidFill>
                              <a:latin typeface="Cambria Math" panose="02040503050406030204" pitchFamily="18" charset="0"/>
                            </a:rPr>
                            <m:t>)</m:t>
                          </m:r>
                        </m:e>
                        <m:sup>
                          <m:r>
                            <a:rPr lang="en-US" sz="2400" b="1" i="1">
                              <a:solidFill>
                                <a:schemeClr val="tx1"/>
                              </a:solidFill>
                              <a:latin typeface="Cambria Math" panose="02040503050406030204" pitchFamily="18" charset="0"/>
                            </a:rPr>
                            <m:t>𝟐</m:t>
                          </m:r>
                        </m:sup>
                      </m:sSup>
                    </m:oMath>
                  </m:oMathPara>
                </a14:m>
                <a:endParaRPr lang="en-US" sz="2400" dirty="0">
                  <a:solidFill>
                    <a:schemeClr val="tx1"/>
                  </a:solidFill>
                  <a:latin typeface="Calibri" panose="020F0502020204030204" pitchFamily="34" charset="0"/>
                  <a:cs typeface="Calibri" panose="020F0502020204030204" pitchFamily="34" charset="0"/>
                </a:endParaRPr>
              </a:p>
              <a:p>
                <a:pPr algn="just">
                  <a:spcBef>
                    <a:spcPts val="400"/>
                  </a:spcBef>
                  <a:spcAft>
                    <a:spcPts val="600"/>
                  </a:spcAft>
                </a:pPr>
                <a:endParaRPr lang="en-US" sz="2400" dirty="0">
                  <a:solidFill>
                    <a:schemeClr val="tx1"/>
                  </a:solidFill>
                  <a:latin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C4382A37-1F56-4435-9852-82BE0AB12C94}"/>
                  </a:ext>
                </a:extLst>
              </p:cNvPr>
              <p:cNvSpPr>
                <a:spLocks noGrp="1" noRot="1" noChangeAspect="1" noMove="1" noResize="1" noEditPoints="1" noAdjustHandles="1" noChangeArrowheads="1" noChangeShapeType="1" noTextEdit="1"/>
              </p:cNvSpPr>
              <p:nvPr>
                <p:ph idx="1"/>
              </p:nvPr>
            </p:nvSpPr>
            <p:spPr>
              <a:xfrm>
                <a:off x="457199" y="1181175"/>
                <a:ext cx="8229600" cy="4133296"/>
              </a:xfrm>
              <a:blipFill>
                <a:blip r:embed="rId2"/>
                <a:stretch>
                  <a:fillRect l="-593" t="-1180" b="-2802"/>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52</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748609" y="6330979"/>
            <a:ext cx="1938191" cy="365125"/>
          </a:xfrm>
        </p:spPr>
        <p:txBody>
          <a:bodyPr/>
          <a:lstStyle/>
          <a:p>
            <a:r>
              <a:rPr lang="en-US" dirty="0" err="1"/>
              <a:t>ECpE</a:t>
            </a:r>
            <a:r>
              <a:rPr lang="en-US" dirty="0"/>
              <a:t> Department</a:t>
            </a:r>
          </a:p>
        </p:txBody>
      </p:sp>
      <p:sp>
        <p:nvSpPr>
          <p:cNvPr id="10" name="Title 1">
            <a:extLst>
              <a:ext uri="{FF2B5EF4-FFF2-40B4-BE49-F238E27FC236}">
                <a16:creationId xmlns:a16="http://schemas.microsoft.com/office/drawing/2014/main" id="{398FD520-F4B4-46A1-A0E9-0E7E03FBA0A8}"/>
              </a:ext>
            </a:extLst>
          </p:cNvPr>
          <p:cNvSpPr txBox="1">
            <a:spLocks/>
          </p:cNvSpPr>
          <p:nvPr/>
        </p:nvSpPr>
        <p:spPr bwMode="auto">
          <a:xfrm>
            <a:off x="499880" y="80966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400" kern="0" dirty="0">
                <a:latin typeface="Calibri" panose="020F0502020204030204" pitchFamily="34" charset="0"/>
                <a:cs typeface="Calibri" panose="020F0502020204030204" pitchFamily="34" charset="0"/>
              </a:rPr>
              <a:t>4.8 Loss Factor</a:t>
            </a:r>
          </a:p>
        </p:txBody>
      </p:sp>
    </p:spTree>
    <p:extLst>
      <p:ext uri="{BB962C8B-B14F-4D97-AF65-F5344CB8AC3E}">
        <p14:creationId xmlns:p14="http://schemas.microsoft.com/office/powerpoint/2010/main" val="17455372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4. Load Characteristics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199" y="1181174"/>
            <a:ext cx="8229600" cy="397185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r>
              <a:rPr lang="en-US" sz="2400" dirty="0">
                <a:solidFill>
                  <a:schemeClr val="tx1"/>
                </a:solidFill>
                <a:latin typeface="Calibri" panose="020F0502020204030204" pitchFamily="34" charset="0"/>
                <a:cs typeface="Calibri" panose="020F0502020204030204" pitchFamily="34" charset="0"/>
              </a:rPr>
              <a:t>Approximation improves as time duration (T) increases, e.g., for a year.</a:t>
            </a:r>
          </a:p>
          <a:p>
            <a:pPr algn="just"/>
            <a:r>
              <a:rPr lang="en-US" sz="2400" dirty="0">
                <a:solidFill>
                  <a:schemeClr val="tx1"/>
                </a:solidFill>
                <a:latin typeface="Calibri" panose="020F0502020204030204" pitchFamily="34" charset="0"/>
                <a:cs typeface="Calibri" panose="020F0502020204030204" pitchFamily="34" charset="0"/>
              </a:rPr>
              <a:t>Peak load usually exists for a short period (1-2 hours).</a:t>
            </a:r>
          </a:p>
          <a:p>
            <a:pPr algn="just"/>
            <a:r>
              <a:rPr lang="en-US" sz="2400" dirty="0">
                <a:solidFill>
                  <a:schemeClr val="tx1"/>
                </a:solidFill>
                <a:latin typeface="Calibri" panose="020F0502020204030204" pitchFamily="34" charset="0"/>
                <a:cs typeface="Calibri" panose="020F0502020204030204" pitchFamily="34" charset="0"/>
              </a:rPr>
              <a:t>Square relationship between </a:t>
            </a:r>
            <a:r>
              <a:rPr lang="en-US" sz="2400" i="1" dirty="0">
                <a:solidFill>
                  <a:schemeClr val="tx1"/>
                </a:solidFill>
                <a:latin typeface="Calibri" panose="020F0502020204030204" pitchFamily="34" charset="0"/>
                <a:cs typeface="Calibri" panose="020F0502020204030204" pitchFamily="34" charset="0"/>
              </a:rPr>
              <a:t>load factor </a:t>
            </a:r>
            <a:r>
              <a:rPr lang="en-US" sz="2400" dirty="0">
                <a:solidFill>
                  <a:schemeClr val="tx1"/>
                </a:solidFill>
                <a:latin typeface="Calibri" panose="020F0502020204030204" pitchFamily="34" charset="0"/>
                <a:cs typeface="Calibri" panose="020F0502020204030204" pitchFamily="34" charset="0"/>
              </a:rPr>
              <a:t>and </a:t>
            </a:r>
            <a:r>
              <a:rPr lang="en-US" sz="2400" i="1" dirty="0" err="1">
                <a:solidFill>
                  <a:schemeClr val="tx1"/>
                </a:solidFill>
                <a:latin typeface="Calibri" panose="020F0502020204030204" pitchFamily="34" charset="0"/>
                <a:cs typeface="Calibri" panose="020F0502020204030204" pitchFamily="34" charset="0"/>
              </a:rPr>
              <a:t>LsF</a:t>
            </a:r>
            <a:r>
              <a:rPr lang="en-US" sz="2400" dirty="0">
                <a:solidFill>
                  <a:schemeClr val="tx1"/>
                </a:solidFill>
                <a:latin typeface="Calibri" panose="020F0502020204030204" pitchFamily="34" charset="0"/>
                <a:cs typeface="Calibri" panose="020F0502020204030204" pitchFamily="34" charset="0"/>
              </a:rPr>
              <a:t> is an extreme simplification.</a:t>
            </a:r>
          </a:p>
          <a:p>
            <a:pPr algn="just"/>
            <a:r>
              <a:rPr lang="en-US" sz="2400" dirty="0">
                <a:solidFill>
                  <a:schemeClr val="tx1"/>
                </a:solidFill>
                <a:latin typeface="Calibri" panose="020F0502020204030204" pitchFamily="34" charset="0"/>
                <a:cs typeface="Calibri" panose="020F0502020204030204" pitchFamily="34" charset="0"/>
              </a:rPr>
              <a:t>Reality: off-peak loads vary.</a:t>
            </a:r>
          </a:p>
          <a:p>
            <a:pPr algn="just"/>
            <a:r>
              <a:rPr lang="en-US" sz="2400" dirty="0">
                <a:solidFill>
                  <a:schemeClr val="tx1"/>
                </a:solidFill>
                <a:latin typeface="Calibri" panose="020F0502020204030204" pitchFamily="34" charset="0"/>
                <a:cs typeface="Calibri" panose="020F0502020204030204" pitchFamily="34" charset="0"/>
              </a:rPr>
              <a:t>Despite simplifications, this relationship is acceptable for planning purposes.</a:t>
            </a:r>
          </a:p>
          <a:p>
            <a:pPr algn="just"/>
            <a:r>
              <a:rPr lang="en-US" sz="2400" dirty="0">
                <a:solidFill>
                  <a:schemeClr val="tx1"/>
                </a:solidFill>
                <a:latin typeface="Calibri" panose="020F0502020204030204" pitchFamily="34" charset="0"/>
                <a:cs typeface="Calibri" panose="020F0502020204030204" pitchFamily="34" charset="0"/>
              </a:rPr>
              <a:t>Other approximations are also available in literature.</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53</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731779" y="6330979"/>
            <a:ext cx="1955021" cy="365125"/>
          </a:xfrm>
        </p:spPr>
        <p:txBody>
          <a:bodyPr/>
          <a:lstStyle/>
          <a:p>
            <a:r>
              <a:rPr lang="en-US" dirty="0" err="1"/>
              <a:t>ECpE</a:t>
            </a:r>
            <a:r>
              <a:rPr lang="en-US" dirty="0"/>
              <a:t> Department</a:t>
            </a:r>
          </a:p>
        </p:txBody>
      </p:sp>
      <p:sp>
        <p:nvSpPr>
          <p:cNvPr id="10" name="Title 1">
            <a:extLst>
              <a:ext uri="{FF2B5EF4-FFF2-40B4-BE49-F238E27FC236}">
                <a16:creationId xmlns:a16="http://schemas.microsoft.com/office/drawing/2014/main" id="{398FD520-F4B4-46A1-A0E9-0E7E03FBA0A8}"/>
              </a:ext>
            </a:extLst>
          </p:cNvPr>
          <p:cNvSpPr txBox="1">
            <a:spLocks/>
          </p:cNvSpPr>
          <p:nvPr/>
        </p:nvSpPr>
        <p:spPr bwMode="auto">
          <a:xfrm>
            <a:off x="499880" y="80966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400" kern="0" dirty="0">
                <a:latin typeface="Calibri" panose="020F0502020204030204" pitchFamily="34" charset="0"/>
                <a:cs typeface="Calibri" panose="020F0502020204030204" pitchFamily="34" charset="0"/>
              </a:rPr>
              <a:t>4.8 Loss Factor</a:t>
            </a:r>
          </a:p>
        </p:txBody>
      </p:sp>
    </p:spTree>
    <p:extLst>
      <p:ext uri="{BB962C8B-B14F-4D97-AF65-F5344CB8AC3E}">
        <p14:creationId xmlns:p14="http://schemas.microsoft.com/office/powerpoint/2010/main" val="42663235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5. Design Criteria and Standards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788933"/>
            <a:ext cx="8229600" cy="4440292"/>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r>
              <a:rPr lang="en-US" sz="2400" dirty="0">
                <a:solidFill>
                  <a:srgbClr val="FF0000"/>
                </a:solidFill>
                <a:latin typeface="Calibri" panose="020F0502020204030204" pitchFamily="34" charset="0"/>
                <a:cs typeface="Calibri" panose="020F0502020204030204" pitchFamily="34" charset="0"/>
              </a:rPr>
              <a:t>Planning engineer's role: </a:t>
            </a:r>
            <a:r>
              <a:rPr lang="en-US" sz="2400" dirty="0">
                <a:solidFill>
                  <a:schemeClr val="tx1"/>
                </a:solidFill>
                <a:latin typeface="Calibri" panose="020F0502020204030204" pitchFamily="34" charset="0"/>
                <a:cs typeface="Calibri" panose="020F0502020204030204" pitchFamily="34" charset="0"/>
              </a:rPr>
              <a:t>Minimize distribution system equipment cost, ensure design criteria and standards are met.</a:t>
            </a:r>
          </a:p>
          <a:p>
            <a:pPr algn="just"/>
            <a:r>
              <a:rPr lang="en-US" sz="2400" dirty="0">
                <a:solidFill>
                  <a:schemeClr val="tx1"/>
                </a:solidFill>
                <a:latin typeface="Calibri" panose="020F0502020204030204" pitchFamily="34" charset="0"/>
                <a:cs typeface="Calibri" panose="020F0502020204030204" pitchFamily="34" charset="0"/>
              </a:rPr>
              <a:t>Key issues in distribution system planning and design:</a:t>
            </a:r>
          </a:p>
          <a:p>
            <a:pPr lvl="1" algn="jus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Voltage and service quality.</a:t>
            </a:r>
          </a:p>
          <a:p>
            <a:pPr lvl="1" algn="jus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Equipment loading.</a:t>
            </a:r>
          </a:p>
          <a:p>
            <a:pPr lvl="1" algn="jus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Safety.</a:t>
            </a:r>
          </a:p>
          <a:p>
            <a:pPr algn="just"/>
            <a:r>
              <a:rPr lang="en-US" sz="2400" dirty="0">
                <a:solidFill>
                  <a:schemeClr val="tx1"/>
                </a:solidFill>
                <a:latin typeface="Calibri" panose="020F0502020204030204" pitchFamily="34" charset="0"/>
                <a:cs typeface="Calibri" panose="020F0502020204030204" pitchFamily="34" charset="0"/>
              </a:rPr>
              <a:t>Design criteria and standards set by:</a:t>
            </a:r>
          </a:p>
          <a:p>
            <a:pPr lvl="1" algn="jus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Equipment manufacturers.</a:t>
            </a:r>
          </a:p>
          <a:p>
            <a:pPr lvl="1" algn="jus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Standards organizations.</a:t>
            </a:r>
          </a:p>
          <a:p>
            <a:pPr lvl="1" algn="jus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Utilities (often more stringent).</a:t>
            </a:r>
            <a:endParaRPr lang="en-US" sz="1800" dirty="0">
              <a:solidFill>
                <a:schemeClr val="tx1"/>
              </a:solidFill>
              <a:latin typeface="Calibri" panose="020F0502020204030204" pitchFamily="34" charset="0"/>
              <a:cs typeface="Calibri" panose="020F0502020204030204" pitchFamily="34" charset="0"/>
            </a:endParaRPr>
          </a:p>
          <a:p>
            <a:pPr algn="just">
              <a:spcBef>
                <a:spcPts val="400"/>
              </a:spcBef>
              <a:spcAft>
                <a:spcPts val="600"/>
              </a:spcAft>
            </a:pPr>
            <a:endParaRPr lang="en-US" sz="1800" dirty="0">
              <a:solidFill>
                <a:schemeClr val="tx1"/>
              </a:solidFill>
              <a:latin typeface="Calibri" panose="020F0502020204030204" pitchFamily="34" charset="0"/>
              <a:cs typeface="Calibri" panose="020F0502020204030204" pitchFamily="34" charset="0"/>
            </a:endParaRPr>
          </a:p>
          <a:p>
            <a:pPr algn="just">
              <a:spcBef>
                <a:spcPts val="400"/>
              </a:spcBef>
              <a:spcAft>
                <a:spcPts val="600"/>
              </a:spcAft>
            </a:pPr>
            <a:endParaRPr lang="en-US" sz="18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54</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748609" y="6330979"/>
            <a:ext cx="1938191"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0485588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5. Design Criteria and Standards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788933"/>
            <a:ext cx="8229600" cy="3230617"/>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r>
              <a:rPr lang="en-US" sz="2400" dirty="0">
                <a:solidFill>
                  <a:schemeClr val="tx1"/>
                </a:solidFill>
                <a:latin typeface="Calibri" panose="020F0502020204030204" pitchFamily="34" charset="0"/>
                <a:cs typeface="Calibri" panose="020F0502020204030204" pitchFamily="34" charset="0"/>
              </a:rPr>
              <a:t>Equipment loading:</a:t>
            </a:r>
          </a:p>
          <a:p>
            <a:pPr lvl="1" algn="jus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Manufacturers specify limits to prevent equipment damage.</a:t>
            </a:r>
          </a:p>
          <a:p>
            <a:pPr algn="just"/>
            <a:r>
              <a:rPr lang="en-US" sz="2400" dirty="0">
                <a:solidFill>
                  <a:schemeClr val="tx1"/>
                </a:solidFill>
                <a:latin typeface="Calibri" panose="020F0502020204030204" pitchFamily="34" charset="0"/>
                <a:cs typeface="Calibri" panose="020F0502020204030204" pitchFamily="34" charset="0"/>
              </a:rPr>
              <a:t>Safety:</a:t>
            </a:r>
          </a:p>
          <a:p>
            <a:pPr lvl="1" algn="jus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Involves insulation, clearance between equipment.</a:t>
            </a:r>
          </a:p>
          <a:p>
            <a:pPr algn="just"/>
            <a:r>
              <a:rPr lang="en-US" sz="2400" dirty="0">
                <a:solidFill>
                  <a:schemeClr val="tx1"/>
                </a:solidFill>
                <a:latin typeface="Calibri" panose="020F0502020204030204" pitchFamily="34" charset="0"/>
                <a:cs typeface="Calibri" panose="020F0502020204030204" pitchFamily="34" charset="0"/>
              </a:rPr>
              <a:t>Voltage and service quality:</a:t>
            </a:r>
          </a:p>
          <a:p>
            <a:pPr lvl="1" algn="jus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Directly affect customers' experience.</a:t>
            </a:r>
            <a:endParaRPr lang="en-US" sz="1800" dirty="0">
              <a:solidFill>
                <a:schemeClr val="tx1"/>
              </a:solidFill>
              <a:latin typeface="Calibri" panose="020F0502020204030204" pitchFamily="34" charset="0"/>
              <a:cs typeface="Calibri" panose="020F0502020204030204" pitchFamily="34" charset="0"/>
            </a:endParaRPr>
          </a:p>
          <a:p>
            <a:pPr algn="just">
              <a:spcBef>
                <a:spcPts val="400"/>
              </a:spcBef>
              <a:spcAft>
                <a:spcPts val="600"/>
              </a:spcAft>
            </a:pPr>
            <a:endParaRPr lang="en-US" sz="18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55</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748609" y="6330979"/>
            <a:ext cx="1938191"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1892666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5.1 Voltage Standards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788933"/>
            <a:ext cx="8229600" cy="492607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50"/>
              </a:spcAft>
            </a:pPr>
            <a:r>
              <a:rPr lang="en-US" sz="2400" dirty="0">
                <a:solidFill>
                  <a:schemeClr val="tx1"/>
                </a:solidFill>
                <a:latin typeface="Calibri" panose="020F0502020204030204" pitchFamily="34" charset="0"/>
                <a:cs typeface="Calibri" panose="020F0502020204030204" pitchFamily="34" charset="0"/>
              </a:rPr>
              <a:t>ANSI C84.1 standard specifies service voltage for U.S. utilities:</a:t>
            </a:r>
          </a:p>
          <a:p>
            <a:pPr lvl="1" algn="just">
              <a:spcAft>
                <a:spcPts val="15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Range A: 114–126 V (on a 120-V nominal), preferred range.</a:t>
            </a:r>
          </a:p>
          <a:p>
            <a:pPr lvl="1" algn="just">
              <a:spcAft>
                <a:spcPts val="15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Range B (emergency): 110–127 V.</a:t>
            </a:r>
          </a:p>
          <a:p>
            <a:pPr lvl="1" algn="just">
              <a:spcAft>
                <a:spcPts val="15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Building wiring drop allowed: 4 V.</a:t>
            </a:r>
          </a:p>
          <a:p>
            <a:pPr lvl="1" algn="just">
              <a:spcAft>
                <a:spcPts val="15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Utilization voltage for customers: 110–126 V under normal operation.</a:t>
            </a:r>
          </a:p>
          <a:p>
            <a:pPr algn="just">
              <a:spcAft>
                <a:spcPts val="150"/>
              </a:spcAft>
            </a:pPr>
            <a:r>
              <a:rPr lang="en-US" sz="2400" dirty="0">
                <a:solidFill>
                  <a:schemeClr val="tx1"/>
                </a:solidFill>
                <a:latin typeface="Calibri" panose="020F0502020204030204" pitchFamily="34" charset="0"/>
                <a:cs typeface="Calibri" panose="020F0502020204030204" pitchFamily="34" charset="0"/>
              </a:rPr>
              <a:t>Equipment manufacturers design within ANSI range; operation outside this range shortens equipment life.</a:t>
            </a:r>
          </a:p>
          <a:p>
            <a:pPr algn="just">
              <a:spcAft>
                <a:spcPts val="150"/>
              </a:spcAft>
            </a:pPr>
            <a:r>
              <a:rPr lang="en-US" sz="2400" dirty="0">
                <a:solidFill>
                  <a:schemeClr val="tx1"/>
                </a:solidFill>
                <a:latin typeface="Calibri" panose="020F0502020204030204" pitchFamily="34" charset="0"/>
                <a:cs typeface="Calibri" panose="020F0502020204030204" pitchFamily="34" charset="0"/>
              </a:rPr>
              <a:t>Utilities aim to keep service voltage ≥ 120 V for a larger safety margin.</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56</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86901" y="6330979"/>
            <a:ext cx="199989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6288696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5.1 Voltage Standards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788933"/>
            <a:ext cx="8229600" cy="492607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50"/>
              </a:spcAft>
            </a:pPr>
            <a:r>
              <a:rPr lang="en-US" sz="2400" dirty="0">
                <a:solidFill>
                  <a:schemeClr val="tx1"/>
                </a:solidFill>
                <a:latin typeface="Calibri" panose="020F0502020204030204" pitchFamily="34" charset="0"/>
                <a:cs typeface="Calibri" panose="020F0502020204030204" pitchFamily="34" charset="0"/>
              </a:rPr>
              <a:t>Providing ANSI-specified voltage to customers is a challenge due to:</a:t>
            </a:r>
          </a:p>
          <a:p>
            <a:pPr lvl="1" algn="just">
              <a:spcAft>
                <a:spcPts val="15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Voltage drop over conductors from substation to customers.</a:t>
            </a:r>
          </a:p>
          <a:p>
            <a:pPr lvl="1" algn="just">
              <a:spcAft>
                <a:spcPts val="15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Voltage drop fluctuates with load changes.</a:t>
            </a:r>
          </a:p>
          <a:p>
            <a:pPr lvl="1" algn="just">
              <a:spcAft>
                <a:spcPts val="15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Proximity to substation affects voltage drop.</a:t>
            </a:r>
          </a:p>
          <a:p>
            <a:pPr algn="just">
              <a:spcAft>
                <a:spcPts val="150"/>
              </a:spcAft>
            </a:pPr>
            <a:r>
              <a:rPr lang="en-US" sz="2400" dirty="0">
                <a:solidFill>
                  <a:schemeClr val="tx1"/>
                </a:solidFill>
                <a:latin typeface="Calibri" panose="020F0502020204030204" pitchFamily="34" charset="0"/>
                <a:cs typeface="Calibri" panose="020F0502020204030204" pitchFamily="34" charset="0"/>
              </a:rPr>
              <a:t>Utilities use tools like load tap changers, line regulators, capacitors to</a:t>
            </a:r>
          </a:p>
          <a:p>
            <a:pPr lvl="1" algn="just">
              <a:spcAft>
                <a:spcPts val="15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Maintain service voltage within ANSI range;</a:t>
            </a:r>
          </a:p>
          <a:p>
            <a:pPr lvl="1" algn="just">
              <a:spcAft>
                <a:spcPts val="15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Ensure proper system design and voltage control.</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57</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86901" y="6330979"/>
            <a:ext cx="1999899"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4696575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5.2 Conservation Voltage Reduction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788933"/>
            <a:ext cx="8229600" cy="4030717"/>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50"/>
              </a:spcAft>
            </a:pPr>
            <a:r>
              <a:rPr lang="en-US" sz="2400" dirty="0">
                <a:solidFill>
                  <a:schemeClr val="tx1"/>
                </a:solidFill>
                <a:latin typeface="Calibri" panose="020F0502020204030204" pitchFamily="34" charset="0"/>
                <a:cs typeface="Calibri" panose="020F0502020204030204" pitchFamily="34" charset="0"/>
              </a:rPr>
              <a:t>Lowering voltage reduces real and reactive power demand, energy consumption.</a:t>
            </a:r>
          </a:p>
          <a:p>
            <a:pPr algn="just">
              <a:spcAft>
                <a:spcPts val="150"/>
              </a:spcAft>
            </a:pPr>
            <a:r>
              <a:rPr lang="en-US" sz="2400" dirty="0">
                <a:solidFill>
                  <a:schemeClr val="tx1"/>
                </a:solidFill>
                <a:latin typeface="Calibri" panose="020F0502020204030204" pitchFamily="34" charset="0"/>
                <a:cs typeface="Calibri" panose="020F0502020204030204" pitchFamily="34" charset="0"/>
              </a:rPr>
              <a:t>Utilities can operate within lower ANSI range (e.g., 114 V) for energy savings.</a:t>
            </a:r>
          </a:p>
          <a:p>
            <a:pPr algn="just">
              <a:spcAft>
                <a:spcPts val="150"/>
              </a:spcAft>
            </a:pPr>
            <a:r>
              <a:rPr lang="en-US" sz="2400" dirty="0">
                <a:solidFill>
                  <a:schemeClr val="tx1"/>
                </a:solidFill>
                <a:latin typeface="Calibri" panose="020F0502020204030204" pitchFamily="34" charset="0"/>
                <a:cs typeface="Calibri" panose="020F0502020204030204" pitchFamily="34" charset="0"/>
              </a:rPr>
              <a:t>Utilities conducted experiments (1970s-1980s) on voltage reduction's effects.</a:t>
            </a:r>
          </a:p>
          <a:p>
            <a:pPr algn="just">
              <a:spcAft>
                <a:spcPts val="150"/>
              </a:spcAft>
            </a:pPr>
            <a:r>
              <a:rPr lang="en-US" sz="2400" dirty="0">
                <a:solidFill>
                  <a:schemeClr val="tx1"/>
                </a:solidFill>
                <a:latin typeface="Calibri" panose="020F0502020204030204" pitchFamily="34" charset="0"/>
                <a:cs typeface="Calibri" panose="020F0502020204030204" pitchFamily="34" charset="0"/>
              </a:rPr>
              <a:t>Some success in energy reduction, peak power control.</a:t>
            </a:r>
          </a:p>
          <a:p>
            <a:pPr algn="just">
              <a:spcAft>
                <a:spcPts val="150"/>
              </a:spcAft>
            </a:pPr>
            <a:r>
              <a:rPr lang="en-US" sz="2400" dirty="0">
                <a:solidFill>
                  <a:schemeClr val="tx1"/>
                </a:solidFill>
                <a:latin typeface="Calibri" panose="020F0502020204030204" pitchFamily="34" charset="0"/>
                <a:cs typeface="Calibri" panose="020F0502020204030204" pitchFamily="34" charset="0"/>
              </a:rPr>
              <a:t>Voltage control for conservation (CVR) and peak power reduction practiced by a few utilities.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58</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98120" y="6330979"/>
            <a:ext cx="198868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6533664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5.2 Conservation Voltage Reduction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788933"/>
            <a:ext cx="8534400" cy="5135617"/>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50"/>
              </a:spcAft>
            </a:pPr>
            <a:r>
              <a:rPr lang="en-US" sz="2400" dirty="0">
                <a:solidFill>
                  <a:schemeClr val="tx1"/>
                </a:solidFill>
                <a:latin typeface="Calibri" panose="020F0502020204030204" pitchFamily="34" charset="0"/>
                <a:cs typeface="Calibri" panose="020F0502020204030204" pitchFamily="34" charset="0"/>
              </a:rPr>
              <a:t>Challenges include load reduction uncertainty, voltage-related complaints.</a:t>
            </a:r>
          </a:p>
          <a:p>
            <a:pPr algn="just">
              <a:spcAft>
                <a:spcPts val="150"/>
              </a:spcAft>
            </a:pPr>
            <a:r>
              <a:rPr lang="en-US" sz="2400" dirty="0">
                <a:solidFill>
                  <a:schemeClr val="tx1"/>
                </a:solidFill>
                <a:latin typeface="Calibri" panose="020F0502020204030204" pitchFamily="34" charset="0"/>
                <a:cs typeface="Calibri" panose="020F0502020204030204" pitchFamily="34" charset="0"/>
              </a:rPr>
              <a:t>Recent interest grows due to:</a:t>
            </a:r>
          </a:p>
          <a:p>
            <a:pPr lvl="1" algn="just">
              <a:spcAft>
                <a:spcPts val="15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National energy conservation focus.</a:t>
            </a:r>
          </a:p>
          <a:p>
            <a:pPr lvl="1" algn="just">
              <a:spcAft>
                <a:spcPts val="15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Environmental concerns and carbon emission reduction efforts.</a:t>
            </a:r>
          </a:p>
          <a:p>
            <a:pPr lvl="1" algn="just">
              <a:spcAft>
                <a:spcPts val="15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Positive impact on utility's "green image."</a:t>
            </a:r>
          </a:p>
          <a:p>
            <a:pPr algn="just">
              <a:spcAft>
                <a:spcPts val="150"/>
              </a:spcAft>
            </a:pPr>
            <a:r>
              <a:rPr lang="en-US" sz="2400" dirty="0">
                <a:solidFill>
                  <a:schemeClr val="tx1"/>
                </a:solidFill>
                <a:latin typeface="Calibri" panose="020F0502020204030204" pitchFamily="34" charset="0"/>
                <a:cs typeface="Calibri" panose="020F0502020204030204" pitchFamily="34" charset="0"/>
              </a:rPr>
              <a:t>Studies show real load-to-voltage sensitivities vary (0.4 - 2.5), average: 0.8 - 1.0.</a:t>
            </a:r>
          </a:p>
          <a:p>
            <a:pPr algn="just">
              <a:spcAft>
                <a:spcPts val="150"/>
              </a:spcAft>
            </a:pPr>
            <a:r>
              <a:rPr lang="en-US" sz="2400" dirty="0">
                <a:solidFill>
                  <a:schemeClr val="tx1"/>
                </a:solidFill>
                <a:latin typeface="Calibri" panose="020F0502020204030204" pitchFamily="34" charset="0"/>
                <a:cs typeface="Calibri" panose="020F0502020204030204" pitchFamily="34" charset="0"/>
              </a:rPr>
              <a:t>Reactive load-to-voltage sensitivity range: 3 - 5, average around 4.</a:t>
            </a:r>
          </a:p>
          <a:p>
            <a:pPr algn="just">
              <a:spcAft>
                <a:spcPts val="150"/>
              </a:spcAft>
            </a:pPr>
            <a:r>
              <a:rPr lang="en-US" sz="2400" dirty="0">
                <a:solidFill>
                  <a:schemeClr val="tx1"/>
                </a:solidFill>
                <a:latin typeface="Calibri" panose="020F0502020204030204" pitchFamily="34" charset="0"/>
                <a:cs typeface="Calibri" panose="020F0502020204030204" pitchFamily="34" charset="0"/>
              </a:rPr>
              <a:t>Energy sensitivity over 24 hours: 0.6 - 1.237.</a:t>
            </a:r>
          </a:p>
          <a:p>
            <a:pPr algn="just">
              <a:spcAft>
                <a:spcPts val="150"/>
              </a:spcAft>
            </a:pPr>
            <a:endParaRPr lang="en-US" sz="18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59</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98120" y="6330979"/>
            <a:ext cx="1988680"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577189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a:xfrm>
            <a:off x="457200" y="294930"/>
            <a:ext cx="8229600" cy="625471"/>
          </a:xfrm>
        </p:spPr>
        <p:txBody>
          <a:bodyPr/>
          <a:lstStyle/>
          <a:p>
            <a:r>
              <a:rPr lang="en-US" sz="2800" dirty="0">
                <a:latin typeface="Calibri" panose="020F0502020204030204" pitchFamily="34" charset="0"/>
                <a:cs typeface="Calibri" panose="020F0502020204030204" pitchFamily="34" charset="0"/>
              </a:rPr>
              <a:t>2. Traditional vs. Modern Approaches to Planning</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69946"/>
            <a:ext cx="8229600" cy="511810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lnSpc>
                <a:spcPct val="110000"/>
              </a:lnSpc>
              <a:spcBef>
                <a:spcPts val="0"/>
              </a:spcBef>
              <a:spcAft>
                <a:spcPts val="600"/>
              </a:spcAft>
              <a:buNone/>
            </a:pPr>
            <a:r>
              <a:rPr lang="en-US" sz="2400" dirty="0">
                <a:solidFill>
                  <a:srgbClr val="FF0000"/>
                </a:solidFill>
                <a:latin typeface="Calibri" panose="020F0502020204030204" pitchFamily="34" charset="0"/>
                <a:cs typeface="Calibri" panose="020F0502020204030204" pitchFamily="34" charset="0"/>
              </a:rPr>
              <a:t>Legacy distribution systems: </a:t>
            </a:r>
          </a:p>
          <a:p>
            <a:pPr algn="just">
              <a:lnSpc>
                <a:spcPct val="110000"/>
              </a:lnSpc>
              <a:spcBef>
                <a:spcPts val="0"/>
              </a:spcBef>
              <a:spcAft>
                <a:spcPts val="600"/>
              </a:spcAft>
            </a:pPr>
            <a:r>
              <a:rPr lang="en-US" sz="2400" dirty="0">
                <a:solidFill>
                  <a:schemeClr val="tx1"/>
                </a:solidFill>
                <a:latin typeface="Calibri" panose="020F0502020204030204" pitchFamily="34" charset="0"/>
                <a:cs typeface="Calibri" panose="020F0502020204030204" pitchFamily="34" charset="0"/>
              </a:rPr>
              <a:t>Only loads on substation transformers and feeders are measured. </a:t>
            </a:r>
          </a:p>
          <a:p>
            <a:pPr algn="just">
              <a:lnSpc>
                <a:spcPct val="110000"/>
              </a:lnSpc>
              <a:spcBef>
                <a:spcPts val="0"/>
              </a:spcBef>
              <a:spcAft>
                <a:spcPts val="600"/>
              </a:spcAft>
            </a:pPr>
            <a:r>
              <a:rPr lang="en-US" sz="2400" dirty="0">
                <a:solidFill>
                  <a:schemeClr val="tx1"/>
                </a:solidFill>
                <a:latin typeface="Calibri" panose="020F0502020204030204" pitchFamily="34" charset="0"/>
                <a:cs typeface="Calibri" panose="020F0502020204030204" pitchFamily="34" charset="0"/>
              </a:rPr>
              <a:t>Little information beyond the feeder.</a:t>
            </a:r>
          </a:p>
          <a:p>
            <a:pPr algn="just">
              <a:lnSpc>
                <a:spcPct val="110000"/>
              </a:lnSpc>
              <a:spcBef>
                <a:spcPts val="0"/>
              </a:spcBef>
              <a:spcAft>
                <a:spcPts val="600"/>
              </a:spcAft>
            </a:pPr>
            <a:r>
              <a:rPr lang="en-US" sz="2400" dirty="0">
                <a:solidFill>
                  <a:schemeClr val="tx1"/>
                </a:solidFill>
                <a:latin typeface="Calibri" panose="020F0502020204030204" pitchFamily="34" charset="0"/>
                <a:cs typeface="Calibri" panose="020F0502020204030204" pitchFamily="34" charset="0"/>
              </a:rPr>
              <a:t>Rely on customer billing data and total distribution transformer capacity for load estimates.</a:t>
            </a:r>
          </a:p>
          <a:p>
            <a:pPr algn="just">
              <a:lnSpc>
                <a:spcPct val="110000"/>
              </a:lnSpc>
              <a:spcBef>
                <a:spcPts val="0"/>
              </a:spcBef>
              <a:spcAft>
                <a:spcPts val="600"/>
              </a:spcAft>
            </a:pPr>
            <a:r>
              <a:rPr lang="en-US" sz="2400" dirty="0">
                <a:solidFill>
                  <a:schemeClr val="tx1"/>
                </a:solidFill>
                <a:latin typeface="Calibri" panose="020F0502020204030204" pitchFamily="34" charset="0"/>
                <a:cs typeface="Calibri" panose="020F0502020204030204" pitchFamily="34" charset="0"/>
              </a:rPr>
              <a:t>As part of the load research activity, utilities installed recording devices at selected customer locations to record loads at a predetermined interval (5 minutes, 15 minutes, 30 minutes, or 1 hour) to get an idea of the daily load profiles for different classes of customers. These load profiles, especially the peak demands, are also useful for planning purposes. </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6</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860805" y="6330979"/>
            <a:ext cx="1825995"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3119231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a:xfrm>
            <a:off x="457200" y="118110"/>
            <a:ext cx="8229600" cy="625471"/>
          </a:xfrm>
        </p:spPr>
        <p:txBody>
          <a:bodyPr/>
          <a:lstStyle/>
          <a:p>
            <a:r>
              <a:rPr lang="en-US" sz="2800" dirty="0">
                <a:latin typeface="Calibri" panose="020F0502020204030204" pitchFamily="34" charset="0"/>
                <a:cs typeface="Calibri" panose="020F0502020204030204" pitchFamily="34" charset="0"/>
              </a:rPr>
              <a:t>6. Distribution System Design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20040" y="961866"/>
            <a:ext cx="5191527" cy="492607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50"/>
              </a:spcAft>
            </a:pPr>
            <a:r>
              <a:rPr lang="en-US" sz="2400" dirty="0">
                <a:solidFill>
                  <a:schemeClr val="tx1"/>
                </a:solidFill>
                <a:latin typeface="Calibri" panose="020F0502020204030204" pitchFamily="34" charset="0"/>
                <a:cs typeface="Calibri" panose="020F0502020204030204" pitchFamily="34" charset="0"/>
              </a:rPr>
              <a:t>Distribution substation marks transition from transmission/sub-transmission to distribution.</a:t>
            </a:r>
          </a:p>
          <a:p>
            <a:pPr algn="just">
              <a:spcAft>
                <a:spcPts val="150"/>
              </a:spcAft>
            </a:pPr>
            <a:r>
              <a:rPr lang="en-US" sz="2400" dirty="0">
                <a:solidFill>
                  <a:schemeClr val="tx1"/>
                </a:solidFill>
                <a:latin typeface="Calibri" panose="020F0502020204030204" pitchFamily="34" charset="0"/>
                <a:cs typeface="Calibri" panose="020F0502020204030204" pitchFamily="34" charset="0"/>
              </a:rPr>
              <a:t>Power enters at 34.5 - 230 kV, reduced to 2.4 - 34.5 kV in distribution substation.</a:t>
            </a:r>
          </a:p>
          <a:p>
            <a:pPr algn="just">
              <a:spcAft>
                <a:spcPts val="150"/>
              </a:spcAft>
            </a:pPr>
            <a:r>
              <a:rPr lang="en-US" sz="2400" dirty="0">
                <a:solidFill>
                  <a:schemeClr val="tx1"/>
                </a:solidFill>
                <a:latin typeface="Calibri" panose="020F0502020204030204" pitchFamily="34" charset="0"/>
                <a:cs typeface="Calibri" panose="020F0502020204030204" pitchFamily="34" charset="0"/>
              </a:rPr>
              <a:t>Distribution voltage determined by load density, power delivery distance.</a:t>
            </a:r>
          </a:p>
          <a:p>
            <a:pPr algn="just">
              <a:spcAft>
                <a:spcPts val="150"/>
              </a:spcAft>
            </a:pPr>
            <a:r>
              <a:rPr lang="en-US" sz="2400" dirty="0">
                <a:solidFill>
                  <a:schemeClr val="tx1"/>
                </a:solidFill>
                <a:latin typeface="Calibri" panose="020F0502020204030204" pitchFamily="34" charset="0"/>
                <a:cs typeface="Calibri" panose="020F0502020204030204" pitchFamily="34" charset="0"/>
              </a:rPr>
              <a:t>Substations often positioned for uniform service area coverage, except rural settings.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60</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714950" y="6330979"/>
            <a:ext cx="1971850" cy="365125"/>
          </a:xfrm>
        </p:spPr>
        <p:txBody>
          <a:bodyPr/>
          <a:lstStyle/>
          <a:p>
            <a:r>
              <a:rPr lang="en-US" dirty="0" err="1"/>
              <a:t>ECpE</a:t>
            </a:r>
            <a:r>
              <a:rPr lang="en-US" dirty="0"/>
              <a:t> Department</a:t>
            </a:r>
          </a:p>
        </p:txBody>
      </p:sp>
      <p:pic>
        <p:nvPicPr>
          <p:cNvPr id="4" name="Picture 3">
            <a:extLst>
              <a:ext uri="{FF2B5EF4-FFF2-40B4-BE49-F238E27FC236}">
                <a16:creationId xmlns:a16="http://schemas.microsoft.com/office/drawing/2014/main" id="{7602CF2C-409F-490E-9BBC-67AFB260D826}"/>
              </a:ext>
            </a:extLst>
          </p:cNvPr>
          <p:cNvPicPr>
            <a:picLocks noChangeAspect="1"/>
          </p:cNvPicPr>
          <p:nvPr/>
        </p:nvPicPr>
        <p:blipFill>
          <a:blip r:embed="rId2"/>
          <a:stretch>
            <a:fillRect/>
          </a:stretch>
        </p:blipFill>
        <p:spPr>
          <a:xfrm>
            <a:off x="5422877" y="901483"/>
            <a:ext cx="3631088" cy="3548175"/>
          </a:xfrm>
          <a:prstGeom prst="rect">
            <a:avLst/>
          </a:prstGeom>
        </p:spPr>
      </p:pic>
      <p:sp>
        <p:nvSpPr>
          <p:cNvPr id="8" name="TextBox 7">
            <a:extLst>
              <a:ext uri="{FF2B5EF4-FFF2-40B4-BE49-F238E27FC236}">
                <a16:creationId xmlns:a16="http://schemas.microsoft.com/office/drawing/2014/main" id="{709D8F8B-28F9-4AF1-9AFA-CE35249279DC}"/>
              </a:ext>
            </a:extLst>
          </p:cNvPr>
          <p:cNvSpPr txBox="1"/>
          <p:nvPr/>
        </p:nvSpPr>
        <p:spPr>
          <a:xfrm>
            <a:off x="5607454" y="4573270"/>
            <a:ext cx="3536546" cy="523220"/>
          </a:xfrm>
          <a:prstGeom prst="rect">
            <a:avLst/>
          </a:prstGeom>
          <a:noFill/>
        </p:spPr>
        <p:txBody>
          <a:bodyPr wrap="none" rtlCol="0">
            <a:spAutoFit/>
          </a:bodyPr>
          <a:lstStyle/>
          <a:p>
            <a:pPr algn="ctr"/>
            <a:r>
              <a:rPr lang="en-US" sz="1400" dirty="0">
                <a:latin typeface="Calibri" panose="020F0502020204030204" pitchFamily="34" charset="0"/>
                <a:cs typeface="Calibri" panose="020F0502020204030204" pitchFamily="34" charset="0"/>
              </a:rPr>
              <a:t>Fig: Typical Layout of a Substation</a:t>
            </a:r>
          </a:p>
          <a:p>
            <a:pPr algn="ctr"/>
            <a:r>
              <a:rPr lang="en-US" sz="1400" dirty="0">
                <a:latin typeface="Calibri" panose="020F0502020204030204" pitchFamily="34" charset="0"/>
                <a:cs typeface="Calibri" panose="020F0502020204030204" pitchFamily="34" charset="0"/>
              </a:rPr>
              <a:t>(NC, normally closed and NO, normally open)</a:t>
            </a:r>
          </a:p>
        </p:txBody>
      </p:sp>
      <p:sp>
        <p:nvSpPr>
          <p:cNvPr id="9" name="Title 1">
            <a:extLst>
              <a:ext uri="{FF2B5EF4-FFF2-40B4-BE49-F238E27FC236}">
                <a16:creationId xmlns:a16="http://schemas.microsoft.com/office/drawing/2014/main" id="{0D49944C-0B26-476C-B36B-62633804CA57}"/>
              </a:ext>
            </a:extLst>
          </p:cNvPr>
          <p:cNvSpPr txBox="1">
            <a:spLocks/>
          </p:cNvSpPr>
          <p:nvPr/>
        </p:nvSpPr>
        <p:spPr bwMode="auto">
          <a:xfrm>
            <a:off x="457200" y="65034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400" kern="0" dirty="0">
                <a:latin typeface="Calibri" panose="020F0502020204030204" pitchFamily="34" charset="0"/>
                <a:cs typeface="Calibri" panose="020F0502020204030204" pitchFamily="34" charset="0"/>
              </a:rPr>
              <a:t>6.1 Substation Design</a:t>
            </a:r>
          </a:p>
        </p:txBody>
      </p:sp>
    </p:spTree>
    <p:extLst>
      <p:ext uri="{BB962C8B-B14F-4D97-AF65-F5344CB8AC3E}">
        <p14:creationId xmlns:p14="http://schemas.microsoft.com/office/powerpoint/2010/main" val="41680748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a:xfrm>
            <a:off x="457200" y="118110"/>
            <a:ext cx="8229600" cy="625471"/>
          </a:xfrm>
        </p:spPr>
        <p:txBody>
          <a:bodyPr/>
          <a:lstStyle/>
          <a:p>
            <a:r>
              <a:rPr lang="en-US" sz="2800" dirty="0">
                <a:latin typeface="Calibri" panose="020F0502020204030204" pitchFamily="34" charset="0"/>
                <a:cs typeface="Calibri" panose="020F0502020204030204" pitchFamily="34" charset="0"/>
              </a:rPr>
              <a:t>6. Distribution System Design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20040" y="961866"/>
            <a:ext cx="5191527" cy="492607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50"/>
              </a:spcAft>
            </a:pPr>
            <a:r>
              <a:rPr lang="en-US" sz="2400" dirty="0">
                <a:solidFill>
                  <a:schemeClr val="tx1"/>
                </a:solidFill>
                <a:latin typeface="Calibri" panose="020F0502020204030204" pitchFamily="34" charset="0"/>
                <a:cs typeface="Calibri" panose="020F0502020204030204" pitchFamily="34" charset="0"/>
              </a:rPr>
              <a:t>Example substation layout shown in the figure.</a:t>
            </a:r>
          </a:p>
          <a:p>
            <a:pPr algn="just">
              <a:spcAft>
                <a:spcPts val="150"/>
              </a:spcAft>
            </a:pPr>
            <a:r>
              <a:rPr lang="en-US" sz="2400" dirty="0">
                <a:solidFill>
                  <a:schemeClr val="tx1"/>
                </a:solidFill>
                <a:latin typeface="Calibri" panose="020F0502020204030204" pitchFamily="34" charset="0"/>
                <a:cs typeface="Calibri" panose="020F0502020204030204" pitchFamily="34" charset="0"/>
              </a:rPr>
              <a:t>Three 115-kV incoming lines connected to 115-kV bus.</a:t>
            </a:r>
          </a:p>
          <a:p>
            <a:pPr algn="just">
              <a:spcAft>
                <a:spcPts val="150"/>
              </a:spcAft>
            </a:pPr>
            <a:r>
              <a:rPr lang="en-US" sz="2400" dirty="0">
                <a:solidFill>
                  <a:schemeClr val="tx1"/>
                </a:solidFill>
                <a:latin typeface="Calibri" panose="020F0502020204030204" pitchFamily="34" charset="0"/>
                <a:cs typeface="Calibri" panose="020F0502020204030204" pitchFamily="34" charset="0"/>
              </a:rPr>
              <a:t>115-kV bus normally operates as contiguous bus with 4 NC switches.</a:t>
            </a:r>
          </a:p>
          <a:p>
            <a:pPr algn="just">
              <a:spcAft>
                <a:spcPts val="150"/>
              </a:spcAft>
            </a:pPr>
            <a:r>
              <a:rPr lang="en-US" sz="2400" dirty="0">
                <a:solidFill>
                  <a:schemeClr val="tx1"/>
                </a:solidFill>
                <a:latin typeface="Calibri" panose="020F0502020204030204" pitchFamily="34" charset="0"/>
                <a:cs typeface="Calibri" panose="020F0502020204030204" pitchFamily="34" charset="0"/>
              </a:rPr>
              <a:t>Different configurations possible in emergencies.</a:t>
            </a:r>
          </a:p>
          <a:p>
            <a:pPr algn="just">
              <a:spcAft>
                <a:spcPts val="150"/>
              </a:spcAft>
            </a:pPr>
            <a:r>
              <a:rPr lang="en-US" sz="2400" dirty="0">
                <a:solidFill>
                  <a:schemeClr val="tx1"/>
                </a:solidFill>
                <a:latin typeface="Calibri" panose="020F0502020204030204" pitchFamily="34" charset="0"/>
                <a:cs typeface="Calibri" panose="020F0502020204030204" pitchFamily="34" charset="0"/>
              </a:rPr>
              <a:t>Each incoming line equipped with circuit breaker.</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61</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714950" y="6330979"/>
            <a:ext cx="1971850" cy="365125"/>
          </a:xfrm>
        </p:spPr>
        <p:txBody>
          <a:bodyPr/>
          <a:lstStyle/>
          <a:p>
            <a:r>
              <a:rPr lang="en-US" dirty="0" err="1"/>
              <a:t>ECpE</a:t>
            </a:r>
            <a:r>
              <a:rPr lang="en-US" dirty="0"/>
              <a:t> Department</a:t>
            </a:r>
          </a:p>
        </p:txBody>
      </p:sp>
      <p:pic>
        <p:nvPicPr>
          <p:cNvPr id="4" name="Picture 3">
            <a:extLst>
              <a:ext uri="{FF2B5EF4-FFF2-40B4-BE49-F238E27FC236}">
                <a16:creationId xmlns:a16="http://schemas.microsoft.com/office/drawing/2014/main" id="{7602CF2C-409F-490E-9BBC-67AFB260D826}"/>
              </a:ext>
            </a:extLst>
          </p:cNvPr>
          <p:cNvPicPr>
            <a:picLocks noChangeAspect="1"/>
          </p:cNvPicPr>
          <p:nvPr/>
        </p:nvPicPr>
        <p:blipFill>
          <a:blip r:embed="rId2"/>
          <a:stretch>
            <a:fillRect/>
          </a:stretch>
        </p:blipFill>
        <p:spPr>
          <a:xfrm>
            <a:off x="5422877" y="901483"/>
            <a:ext cx="3631088" cy="3548175"/>
          </a:xfrm>
          <a:prstGeom prst="rect">
            <a:avLst/>
          </a:prstGeom>
        </p:spPr>
      </p:pic>
      <p:sp>
        <p:nvSpPr>
          <p:cNvPr id="8" name="TextBox 7">
            <a:extLst>
              <a:ext uri="{FF2B5EF4-FFF2-40B4-BE49-F238E27FC236}">
                <a16:creationId xmlns:a16="http://schemas.microsoft.com/office/drawing/2014/main" id="{709D8F8B-28F9-4AF1-9AFA-CE35249279DC}"/>
              </a:ext>
            </a:extLst>
          </p:cNvPr>
          <p:cNvSpPr txBox="1"/>
          <p:nvPr/>
        </p:nvSpPr>
        <p:spPr>
          <a:xfrm>
            <a:off x="5607454" y="4573270"/>
            <a:ext cx="3536546" cy="523220"/>
          </a:xfrm>
          <a:prstGeom prst="rect">
            <a:avLst/>
          </a:prstGeom>
          <a:noFill/>
        </p:spPr>
        <p:txBody>
          <a:bodyPr wrap="none" rtlCol="0">
            <a:spAutoFit/>
          </a:bodyPr>
          <a:lstStyle/>
          <a:p>
            <a:pPr algn="ctr"/>
            <a:r>
              <a:rPr lang="en-US" sz="1400" dirty="0">
                <a:latin typeface="Calibri" panose="020F0502020204030204" pitchFamily="34" charset="0"/>
                <a:cs typeface="Calibri" panose="020F0502020204030204" pitchFamily="34" charset="0"/>
              </a:rPr>
              <a:t>Fig: Typical Layout of a Substation</a:t>
            </a:r>
          </a:p>
          <a:p>
            <a:pPr algn="ctr"/>
            <a:r>
              <a:rPr lang="en-US" sz="1400" dirty="0">
                <a:latin typeface="Calibri" panose="020F0502020204030204" pitchFamily="34" charset="0"/>
                <a:cs typeface="Calibri" panose="020F0502020204030204" pitchFamily="34" charset="0"/>
              </a:rPr>
              <a:t>(NC, normally closed and NO, normally open)</a:t>
            </a:r>
          </a:p>
        </p:txBody>
      </p:sp>
      <p:sp>
        <p:nvSpPr>
          <p:cNvPr id="9" name="Title 1">
            <a:extLst>
              <a:ext uri="{FF2B5EF4-FFF2-40B4-BE49-F238E27FC236}">
                <a16:creationId xmlns:a16="http://schemas.microsoft.com/office/drawing/2014/main" id="{0D49944C-0B26-476C-B36B-62633804CA57}"/>
              </a:ext>
            </a:extLst>
          </p:cNvPr>
          <p:cNvSpPr txBox="1">
            <a:spLocks/>
          </p:cNvSpPr>
          <p:nvPr/>
        </p:nvSpPr>
        <p:spPr bwMode="auto">
          <a:xfrm>
            <a:off x="457200" y="65034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400" kern="0" dirty="0">
                <a:latin typeface="Calibri" panose="020F0502020204030204" pitchFamily="34" charset="0"/>
                <a:cs typeface="Calibri" panose="020F0502020204030204" pitchFamily="34" charset="0"/>
              </a:rPr>
              <a:t>6.1 Substation Design</a:t>
            </a:r>
          </a:p>
        </p:txBody>
      </p:sp>
    </p:spTree>
    <p:extLst>
      <p:ext uri="{BB962C8B-B14F-4D97-AF65-F5344CB8AC3E}">
        <p14:creationId xmlns:p14="http://schemas.microsoft.com/office/powerpoint/2010/main" val="38488881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6. Distribution System Design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42901" y="1037265"/>
            <a:ext cx="5470670" cy="326803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50"/>
              </a:spcAft>
            </a:pPr>
            <a:r>
              <a:rPr lang="en-US" sz="2400" dirty="0">
                <a:solidFill>
                  <a:schemeClr val="tx1"/>
                </a:solidFill>
                <a:latin typeface="Calibri" panose="020F0502020204030204" pitchFamily="34" charset="0"/>
                <a:cs typeface="Calibri" panose="020F0502020204030204" pitchFamily="34" charset="0"/>
              </a:rPr>
              <a:t>Various bus arrangements (main &amp; transfer bus, ring bus, breaker-and-a-half bus schemes) for reliability enhancement. Complex arrangements more expensive, can complicate protection systems.</a:t>
            </a:r>
          </a:p>
          <a:p>
            <a:pPr algn="just">
              <a:spcAft>
                <a:spcPts val="150"/>
              </a:spcAft>
            </a:pPr>
            <a:r>
              <a:rPr lang="en-US" sz="2400" dirty="0">
                <a:solidFill>
                  <a:schemeClr val="tx1"/>
                </a:solidFill>
                <a:latin typeface="Calibri" panose="020F0502020204030204" pitchFamily="34" charset="0"/>
                <a:cs typeface="Calibri" panose="020F0502020204030204" pitchFamily="34" charset="0"/>
              </a:rPr>
              <a:t>Distribution substations can have 1 to 3 transformers.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62</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75681" y="6330979"/>
            <a:ext cx="2011119" cy="365125"/>
          </a:xfrm>
        </p:spPr>
        <p:txBody>
          <a:bodyPr/>
          <a:lstStyle/>
          <a:p>
            <a:r>
              <a:rPr lang="en-US" dirty="0" err="1"/>
              <a:t>ECpE</a:t>
            </a:r>
            <a:r>
              <a:rPr lang="en-US" dirty="0"/>
              <a:t> Department</a:t>
            </a:r>
          </a:p>
        </p:txBody>
      </p:sp>
      <p:pic>
        <p:nvPicPr>
          <p:cNvPr id="4" name="Picture 3">
            <a:extLst>
              <a:ext uri="{FF2B5EF4-FFF2-40B4-BE49-F238E27FC236}">
                <a16:creationId xmlns:a16="http://schemas.microsoft.com/office/drawing/2014/main" id="{7602CF2C-409F-490E-9BBC-67AFB260D826}"/>
              </a:ext>
            </a:extLst>
          </p:cNvPr>
          <p:cNvPicPr>
            <a:picLocks noChangeAspect="1"/>
          </p:cNvPicPr>
          <p:nvPr/>
        </p:nvPicPr>
        <p:blipFill>
          <a:blip r:embed="rId2"/>
          <a:stretch>
            <a:fillRect/>
          </a:stretch>
        </p:blipFill>
        <p:spPr>
          <a:xfrm>
            <a:off x="5938672" y="1087665"/>
            <a:ext cx="3075350" cy="3005127"/>
          </a:xfrm>
          <a:prstGeom prst="rect">
            <a:avLst/>
          </a:prstGeom>
        </p:spPr>
      </p:pic>
      <p:sp>
        <p:nvSpPr>
          <p:cNvPr id="8" name="TextBox 7">
            <a:extLst>
              <a:ext uri="{FF2B5EF4-FFF2-40B4-BE49-F238E27FC236}">
                <a16:creationId xmlns:a16="http://schemas.microsoft.com/office/drawing/2014/main" id="{709D8F8B-28F9-4AF1-9AFA-CE35249279DC}"/>
              </a:ext>
            </a:extLst>
          </p:cNvPr>
          <p:cNvSpPr txBox="1"/>
          <p:nvPr/>
        </p:nvSpPr>
        <p:spPr>
          <a:xfrm>
            <a:off x="5708074" y="4119068"/>
            <a:ext cx="3536546" cy="523220"/>
          </a:xfrm>
          <a:prstGeom prst="rect">
            <a:avLst/>
          </a:prstGeom>
          <a:noFill/>
        </p:spPr>
        <p:txBody>
          <a:bodyPr wrap="none" rtlCol="0">
            <a:spAutoFit/>
          </a:bodyPr>
          <a:lstStyle/>
          <a:p>
            <a:pPr algn="ctr"/>
            <a:r>
              <a:rPr lang="en-US" sz="1400" dirty="0">
                <a:latin typeface="Calibri" panose="020F0502020204030204" pitchFamily="34" charset="0"/>
                <a:cs typeface="Calibri" panose="020F0502020204030204" pitchFamily="34" charset="0"/>
              </a:rPr>
              <a:t>Fig: Typical Layout of a Substation</a:t>
            </a:r>
          </a:p>
          <a:p>
            <a:pPr algn="ctr"/>
            <a:r>
              <a:rPr lang="en-US" sz="1400" dirty="0">
                <a:latin typeface="Calibri" panose="020F0502020204030204" pitchFamily="34" charset="0"/>
                <a:cs typeface="Calibri" panose="020F0502020204030204" pitchFamily="34" charset="0"/>
              </a:rPr>
              <a:t>(NC, normally closed and NO, normally open)</a:t>
            </a:r>
          </a:p>
        </p:txBody>
      </p:sp>
      <p:sp>
        <p:nvSpPr>
          <p:cNvPr id="9" name="Title 1">
            <a:extLst>
              <a:ext uri="{FF2B5EF4-FFF2-40B4-BE49-F238E27FC236}">
                <a16:creationId xmlns:a16="http://schemas.microsoft.com/office/drawing/2014/main" id="{273691AE-C1FF-4EFB-BE3C-1B3934B684A6}"/>
              </a:ext>
            </a:extLst>
          </p:cNvPr>
          <p:cNvSpPr txBox="1">
            <a:spLocks/>
          </p:cNvSpPr>
          <p:nvPr/>
        </p:nvSpPr>
        <p:spPr bwMode="auto">
          <a:xfrm>
            <a:off x="457200" y="71892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6.1 Substation Design</a:t>
            </a:r>
          </a:p>
        </p:txBody>
      </p:sp>
    </p:spTree>
    <p:extLst>
      <p:ext uri="{BB962C8B-B14F-4D97-AF65-F5344CB8AC3E}">
        <p14:creationId xmlns:p14="http://schemas.microsoft.com/office/powerpoint/2010/main" val="11446397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6. Distribution System Design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42901" y="1037264"/>
            <a:ext cx="5470670" cy="492607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50"/>
              </a:spcAft>
            </a:pPr>
            <a:r>
              <a:rPr lang="en-US" sz="2400" dirty="0">
                <a:solidFill>
                  <a:schemeClr val="tx1"/>
                </a:solidFill>
                <a:latin typeface="Calibri" panose="020F0502020204030204" pitchFamily="34" charset="0"/>
                <a:cs typeface="Calibri" panose="020F0502020204030204" pitchFamily="34" charset="0"/>
              </a:rPr>
              <a:t>Example substation (Figure) has two 12/16/20 MVA transformers, 115kV-Δ/12.47kV-Y-grounded.</a:t>
            </a:r>
          </a:p>
          <a:p>
            <a:pPr algn="just">
              <a:spcAft>
                <a:spcPts val="150"/>
              </a:spcAft>
            </a:pPr>
            <a:r>
              <a:rPr lang="en-US" sz="2400" dirty="0">
                <a:solidFill>
                  <a:schemeClr val="tx1"/>
                </a:solidFill>
                <a:latin typeface="Calibri" panose="020F0502020204030204" pitchFamily="34" charset="0"/>
                <a:cs typeface="Calibri" panose="020F0502020204030204" pitchFamily="34" charset="0"/>
              </a:rPr>
              <a:t>Equal capacity transformers preferred based on substation's total load.</a:t>
            </a:r>
          </a:p>
          <a:p>
            <a:pPr algn="just">
              <a:spcAft>
                <a:spcPts val="150"/>
              </a:spcAft>
            </a:pPr>
            <a:r>
              <a:rPr lang="en-US" sz="2400" dirty="0">
                <a:solidFill>
                  <a:schemeClr val="tx1"/>
                </a:solidFill>
                <a:latin typeface="Calibri" panose="020F0502020204030204" pitchFamily="34" charset="0"/>
                <a:cs typeface="Calibri" panose="020F0502020204030204" pitchFamily="34" charset="0"/>
              </a:rPr>
              <a:t>Tie breaker on 12.47 kV bus normally open to avoid parallel operation of transformers.</a:t>
            </a:r>
          </a:p>
          <a:p>
            <a:pPr algn="just">
              <a:spcAft>
                <a:spcPts val="150"/>
              </a:spcAft>
            </a:pPr>
            <a:r>
              <a:rPr lang="en-US" sz="2400" dirty="0">
                <a:solidFill>
                  <a:schemeClr val="tx1"/>
                </a:solidFill>
                <a:latin typeface="Calibri" panose="020F0502020204030204" pitchFamily="34" charset="0"/>
                <a:cs typeface="Calibri" panose="020F0502020204030204" pitchFamily="34" charset="0"/>
              </a:rPr>
              <a:t>Transformers loaded to 50% of highest rating during peak load for redundancy.</a:t>
            </a:r>
          </a:p>
          <a:p>
            <a:pPr algn="just">
              <a:spcAft>
                <a:spcPts val="150"/>
              </a:spcAft>
            </a:pPr>
            <a:r>
              <a:rPr lang="en-US" sz="2400" dirty="0">
                <a:solidFill>
                  <a:schemeClr val="tx1"/>
                </a:solidFill>
                <a:latin typeface="Calibri" panose="020F0502020204030204" pitchFamily="34" charset="0"/>
                <a:cs typeface="Calibri" panose="020F0502020204030204" pitchFamily="34" charset="0"/>
              </a:rPr>
              <a:t>If 3 transformers, loaded to 67% for load sharing on failure.</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63</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75681" y="6330979"/>
            <a:ext cx="2011119" cy="365125"/>
          </a:xfrm>
        </p:spPr>
        <p:txBody>
          <a:bodyPr/>
          <a:lstStyle/>
          <a:p>
            <a:r>
              <a:rPr lang="en-US" dirty="0" err="1"/>
              <a:t>ECpE</a:t>
            </a:r>
            <a:r>
              <a:rPr lang="en-US" dirty="0"/>
              <a:t> Department</a:t>
            </a:r>
          </a:p>
        </p:txBody>
      </p:sp>
      <p:pic>
        <p:nvPicPr>
          <p:cNvPr id="4" name="Picture 3">
            <a:extLst>
              <a:ext uri="{FF2B5EF4-FFF2-40B4-BE49-F238E27FC236}">
                <a16:creationId xmlns:a16="http://schemas.microsoft.com/office/drawing/2014/main" id="{7602CF2C-409F-490E-9BBC-67AFB260D826}"/>
              </a:ext>
            </a:extLst>
          </p:cNvPr>
          <p:cNvPicPr>
            <a:picLocks noChangeAspect="1"/>
          </p:cNvPicPr>
          <p:nvPr/>
        </p:nvPicPr>
        <p:blipFill>
          <a:blip r:embed="rId2"/>
          <a:stretch>
            <a:fillRect/>
          </a:stretch>
        </p:blipFill>
        <p:spPr>
          <a:xfrm>
            <a:off x="5938672" y="1087665"/>
            <a:ext cx="3075350" cy="3005127"/>
          </a:xfrm>
          <a:prstGeom prst="rect">
            <a:avLst/>
          </a:prstGeom>
        </p:spPr>
      </p:pic>
      <p:sp>
        <p:nvSpPr>
          <p:cNvPr id="8" name="TextBox 7">
            <a:extLst>
              <a:ext uri="{FF2B5EF4-FFF2-40B4-BE49-F238E27FC236}">
                <a16:creationId xmlns:a16="http://schemas.microsoft.com/office/drawing/2014/main" id="{709D8F8B-28F9-4AF1-9AFA-CE35249279DC}"/>
              </a:ext>
            </a:extLst>
          </p:cNvPr>
          <p:cNvSpPr txBox="1"/>
          <p:nvPr/>
        </p:nvSpPr>
        <p:spPr>
          <a:xfrm>
            <a:off x="5708074" y="4119068"/>
            <a:ext cx="3536546" cy="523220"/>
          </a:xfrm>
          <a:prstGeom prst="rect">
            <a:avLst/>
          </a:prstGeom>
          <a:noFill/>
        </p:spPr>
        <p:txBody>
          <a:bodyPr wrap="none" rtlCol="0">
            <a:spAutoFit/>
          </a:bodyPr>
          <a:lstStyle/>
          <a:p>
            <a:pPr algn="ctr"/>
            <a:r>
              <a:rPr lang="en-US" sz="1400" dirty="0">
                <a:latin typeface="Calibri" panose="020F0502020204030204" pitchFamily="34" charset="0"/>
                <a:cs typeface="Calibri" panose="020F0502020204030204" pitchFamily="34" charset="0"/>
              </a:rPr>
              <a:t>Fig: Typical Layout of a Substation</a:t>
            </a:r>
          </a:p>
          <a:p>
            <a:pPr algn="ctr"/>
            <a:r>
              <a:rPr lang="en-US" sz="1400" dirty="0">
                <a:latin typeface="Calibri" panose="020F0502020204030204" pitchFamily="34" charset="0"/>
                <a:cs typeface="Calibri" panose="020F0502020204030204" pitchFamily="34" charset="0"/>
              </a:rPr>
              <a:t>(NC, normally closed and NO, normally open)</a:t>
            </a:r>
          </a:p>
        </p:txBody>
      </p:sp>
      <p:sp>
        <p:nvSpPr>
          <p:cNvPr id="9" name="Title 1">
            <a:extLst>
              <a:ext uri="{FF2B5EF4-FFF2-40B4-BE49-F238E27FC236}">
                <a16:creationId xmlns:a16="http://schemas.microsoft.com/office/drawing/2014/main" id="{273691AE-C1FF-4EFB-BE3C-1B3934B684A6}"/>
              </a:ext>
            </a:extLst>
          </p:cNvPr>
          <p:cNvSpPr txBox="1">
            <a:spLocks/>
          </p:cNvSpPr>
          <p:nvPr/>
        </p:nvSpPr>
        <p:spPr bwMode="auto">
          <a:xfrm>
            <a:off x="457200" y="71892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6.1 Substation Design</a:t>
            </a:r>
          </a:p>
        </p:txBody>
      </p:sp>
    </p:spTree>
    <p:extLst>
      <p:ext uri="{BB962C8B-B14F-4D97-AF65-F5344CB8AC3E}">
        <p14:creationId xmlns:p14="http://schemas.microsoft.com/office/powerpoint/2010/main" val="26237089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6. Distribution System Design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087666"/>
            <a:ext cx="5054367" cy="3932010"/>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50"/>
              </a:spcAft>
            </a:pPr>
            <a:r>
              <a:rPr lang="en-US" sz="2400" dirty="0">
                <a:solidFill>
                  <a:schemeClr val="tx1"/>
                </a:solidFill>
                <a:latin typeface="Calibri" panose="020F0502020204030204" pitchFamily="34" charset="0"/>
                <a:cs typeface="Calibri" panose="020F0502020204030204" pitchFamily="34" charset="0"/>
              </a:rPr>
              <a:t>Multiple transformers enhance loading and reliability.</a:t>
            </a:r>
          </a:p>
          <a:p>
            <a:pPr algn="just">
              <a:spcAft>
                <a:spcPts val="150"/>
              </a:spcAft>
            </a:pPr>
            <a:r>
              <a:rPr lang="en-US" sz="2400" dirty="0">
                <a:solidFill>
                  <a:schemeClr val="tx1"/>
                </a:solidFill>
                <a:latin typeface="Calibri" panose="020F0502020204030204" pitchFamily="34" charset="0"/>
                <a:cs typeface="Calibri" panose="020F0502020204030204" pitchFamily="34" charset="0"/>
              </a:rPr>
              <a:t>Automation and switch operation enable load transfer during failures.</a:t>
            </a:r>
          </a:p>
          <a:p>
            <a:pPr algn="just">
              <a:spcAft>
                <a:spcPts val="150"/>
              </a:spcAft>
            </a:pPr>
            <a:r>
              <a:rPr lang="en-US" sz="2400" dirty="0">
                <a:solidFill>
                  <a:schemeClr val="tx1"/>
                </a:solidFill>
                <a:latin typeface="Calibri" panose="020F0502020204030204" pitchFamily="34" charset="0"/>
                <a:cs typeface="Calibri" panose="020F0502020204030204" pitchFamily="34" charset="0"/>
              </a:rPr>
              <a:t>Distribution substation transformers usually have Δ/Y configuration to provide neutral on the low-voltage side for distribution of single-phase power to customers using one of the phases and the neural. </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64</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776658" y="6330979"/>
            <a:ext cx="1910142" cy="365125"/>
          </a:xfrm>
        </p:spPr>
        <p:txBody>
          <a:bodyPr/>
          <a:lstStyle/>
          <a:p>
            <a:r>
              <a:rPr lang="en-US" dirty="0" err="1"/>
              <a:t>ECpE</a:t>
            </a:r>
            <a:r>
              <a:rPr lang="en-US" dirty="0"/>
              <a:t> Department</a:t>
            </a:r>
          </a:p>
        </p:txBody>
      </p:sp>
      <p:pic>
        <p:nvPicPr>
          <p:cNvPr id="4" name="Picture 3">
            <a:extLst>
              <a:ext uri="{FF2B5EF4-FFF2-40B4-BE49-F238E27FC236}">
                <a16:creationId xmlns:a16="http://schemas.microsoft.com/office/drawing/2014/main" id="{7602CF2C-409F-490E-9BBC-67AFB260D826}"/>
              </a:ext>
            </a:extLst>
          </p:cNvPr>
          <p:cNvPicPr>
            <a:picLocks noChangeAspect="1"/>
          </p:cNvPicPr>
          <p:nvPr/>
        </p:nvPicPr>
        <p:blipFill>
          <a:blip r:embed="rId2"/>
          <a:stretch>
            <a:fillRect/>
          </a:stretch>
        </p:blipFill>
        <p:spPr>
          <a:xfrm>
            <a:off x="5422877" y="901483"/>
            <a:ext cx="3631088" cy="3548175"/>
          </a:xfrm>
          <a:prstGeom prst="rect">
            <a:avLst/>
          </a:prstGeom>
        </p:spPr>
      </p:pic>
      <p:sp>
        <p:nvSpPr>
          <p:cNvPr id="8" name="TextBox 7">
            <a:extLst>
              <a:ext uri="{FF2B5EF4-FFF2-40B4-BE49-F238E27FC236}">
                <a16:creationId xmlns:a16="http://schemas.microsoft.com/office/drawing/2014/main" id="{709D8F8B-28F9-4AF1-9AFA-CE35249279DC}"/>
              </a:ext>
            </a:extLst>
          </p:cNvPr>
          <p:cNvSpPr txBox="1"/>
          <p:nvPr/>
        </p:nvSpPr>
        <p:spPr>
          <a:xfrm>
            <a:off x="5607454" y="4573270"/>
            <a:ext cx="3536546" cy="523220"/>
          </a:xfrm>
          <a:prstGeom prst="rect">
            <a:avLst/>
          </a:prstGeom>
          <a:noFill/>
        </p:spPr>
        <p:txBody>
          <a:bodyPr wrap="none" rtlCol="0">
            <a:spAutoFit/>
          </a:bodyPr>
          <a:lstStyle/>
          <a:p>
            <a:pPr algn="ctr"/>
            <a:r>
              <a:rPr lang="en-US" sz="1400" dirty="0">
                <a:latin typeface="Calibri" panose="020F0502020204030204" pitchFamily="34" charset="0"/>
                <a:cs typeface="Calibri" panose="020F0502020204030204" pitchFamily="34" charset="0"/>
              </a:rPr>
              <a:t>Fig: Typical Layout of a Substation</a:t>
            </a:r>
          </a:p>
          <a:p>
            <a:pPr algn="ctr"/>
            <a:r>
              <a:rPr lang="en-US" sz="1400" dirty="0">
                <a:latin typeface="Calibri" panose="020F0502020204030204" pitchFamily="34" charset="0"/>
                <a:cs typeface="Calibri" panose="020F0502020204030204" pitchFamily="34" charset="0"/>
              </a:rPr>
              <a:t>(NC, normally closed and NO, normally open)</a:t>
            </a:r>
          </a:p>
        </p:txBody>
      </p:sp>
      <p:sp>
        <p:nvSpPr>
          <p:cNvPr id="9" name="Title 1">
            <a:extLst>
              <a:ext uri="{FF2B5EF4-FFF2-40B4-BE49-F238E27FC236}">
                <a16:creationId xmlns:a16="http://schemas.microsoft.com/office/drawing/2014/main" id="{C7A74014-28D4-480A-93DA-8641F505BA8D}"/>
              </a:ext>
            </a:extLst>
          </p:cNvPr>
          <p:cNvSpPr txBox="1">
            <a:spLocks/>
          </p:cNvSpPr>
          <p:nvPr/>
        </p:nvSpPr>
        <p:spPr bwMode="auto">
          <a:xfrm>
            <a:off x="457200" y="71892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6.1 Substation Design</a:t>
            </a:r>
          </a:p>
        </p:txBody>
      </p:sp>
    </p:spTree>
    <p:extLst>
      <p:ext uri="{BB962C8B-B14F-4D97-AF65-F5344CB8AC3E}">
        <p14:creationId xmlns:p14="http://schemas.microsoft.com/office/powerpoint/2010/main" val="28625313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6. Distribution System Design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087665"/>
            <a:ext cx="5054367" cy="492607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Bef>
                <a:spcPts val="0"/>
              </a:spcBef>
              <a:spcAft>
                <a:spcPts val="0"/>
              </a:spcAft>
            </a:pPr>
            <a:r>
              <a:rPr lang="en-US" sz="2300" dirty="0">
                <a:solidFill>
                  <a:schemeClr val="tx1"/>
                </a:solidFill>
                <a:latin typeface="Calibri" panose="020F0502020204030204" pitchFamily="34" charset="0"/>
                <a:cs typeface="Calibri" panose="020F0502020204030204" pitchFamily="34" charset="0"/>
              </a:rPr>
              <a:t>The rule of keeping Y-connection on the high-voltage side of the Δ/Y  transformers is overruled in this case to make the neutral available on the low-voltage side.</a:t>
            </a:r>
          </a:p>
          <a:p>
            <a:pPr algn="just">
              <a:spcBef>
                <a:spcPts val="0"/>
              </a:spcBef>
              <a:spcAft>
                <a:spcPts val="0"/>
              </a:spcAft>
            </a:pPr>
            <a:r>
              <a:rPr lang="en-US" sz="2300" dirty="0">
                <a:solidFill>
                  <a:schemeClr val="tx1"/>
                </a:solidFill>
                <a:latin typeface="Calibri" panose="020F0502020204030204" pitchFamily="34" charset="0"/>
                <a:cs typeface="Calibri" panose="020F0502020204030204" pitchFamily="34" charset="0"/>
              </a:rPr>
              <a:t>12.47 kV bus on low-voltage side split into two segments with NO switch.</a:t>
            </a:r>
          </a:p>
          <a:p>
            <a:pPr algn="just">
              <a:spcBef>
                <a:spcPts val="0"/>
              </a:spcBef>
              <a:spcAft>
                <a:spcPts val="0"/>
              </a:spcAft>
            </a:pPr>
            <a:r>
              <a:rPr lang="en-US" sz="2300" dirty="0">
                <a:solidFill>
                  <a:schemeClr val="tx1"/>
                </a:solidFill>
                <a:latin typeface="Calibri" panose="020F0502020204030204" pitchFamily="34" charset="0"/>
                <a:cs typeface="Calibri" panose="020F0502020204030204" pitchFamily="34" charset="0"/>
              </a:rPr>
              <a:t>Each segment has 1 to 4 feeders based on load and transformer capacity.</a:t>
            </a:r>
          </a:p>
          <a:p>
            <a:pPr algn="just">
              <a:spcBef>
                <a:spcPts val="0"/>
              </a:spcBef>
              <a:spcAft>
                <a:spcPts val="0"/>
              </a:spcAft>
            </a:pPr>
            <a:r>
              <a:rPr lang="en-US" sz="2300" dirty="0">
                <a:solidFill>
                  <a:schemeClr val="tx1"/>
                </a:solidFill>
                <a:latin typeface="Calibri" panose="020F0502020204030204" pitchFamily="34" charset="0"/>
                <a:cs typeface="Calibri" panose="020F0502020204030204" pitchFamily="34" charset="0"/>
              </a:rPr>
              <a:t>Typical feeder designed for 4-8 MVA.</a:t>
            </a:r>
          </a:p>
          <a:p>
            <a:pPr algn="just">
              <a:spcBef>
                <a:spcPts val="0"/>
              </a:spcBef>
              <a:spcAft>
                <a:spcPts val="0"/>
              </a:spcAft>
            </a:pPr>
            <a:r>
              <a:rPr lang="en-US" sz="2300" dirty="0">
                <a:solidFill>
                  <a:schemeClr val="tx1"/>
                </a:solidFill>
                <a:latin typeface="Calibri" panose="020F0502020204030204" pitchFamily="34" charset="0"/>
                <a:cs typeface="Calibri" panose="020F0502020204030204" pitchFamily="34" charset="0"/>
              </a:rPr>
              <a:t>Example substation (Figure) has three feeders per transformer, a total of six feeders.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65</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53242" y="6330979"/>
            <a:ext cx="2033558" cy="365125"/>
          </a:xfrm>
        </p:spPr>
        <p:txBody>
          <a:bodyPr/>
          <a:lstStyle/>
          <a:p>
            <a:r>
              <a:rPr lang="en-US" dirty="0" err="1"/>
              <a:t>ECpE</a:t>
            </a:r>
            <a:r>
              <a:rPr lang="en-US" dirty="0"/>
              <a:t> Department</a:t>
            </a:r>
          </a:p>
        </p:txBody>
      </p:sp>
      <p:pic>
        <p:nvPicPr>
          <p:cNvPr id="4" name="Picture 3">
            <a:extLst>
              <a:ext uri="{FF2B5EF4-FFF2-40B4-BE49-F238E27FC236}">
                <a16:creationId xmlns:a16="http://schemas.microsoft.com/office/drawing/2014/main" id="{7602CF2C-409F-490E-9BBC-67AFB260D826}"/>
              </a:ext>
            </a:extLst>
          </p:cNvPr>
          <p:cNvPicPr>
            <a:picLocks noChangeAspect="1"/>
          </p:cNvPicPr>
          <p:nvPr/>
        </p:nvPicPr>
        <p:blipFill>
          <a:blip r:embed="rId2"/>
          <a:stretch>
            <a:fillRect/>
          </a:stretch>
        </p:blipFill>
        <p:spPr>
          <a:xfrm>
            <a:off x="5422877" y="901483"/>
            <a:ext cx="3631088" cy="3548175"/>
          </a:xfrm>
          <a:prstGeom prst="rect">
            <a:avLst/>
          </a:prstGeom>
        </p:spPr>
      </p:pic>
      <p:sp>
        <p:nvSpPr>
          <p:cNvPr id="8" name="TextBox 7">
            <a:extLst>
              <a:ext uri="{FF2B5EF4-FFF2-40B4-BE49-F238E27FC236}">
                <a16:creationId xmlns:a16="http://schemas.microsoft.com/office/drawing/2014/main" id="{709D8F8B-28F9-4AF1-9AFA-CE35249279DC}"/>
              </a:ext>
            </a:extLst>
          </p:cNvPr>
          <p:cNvSpPr txBox="1"/>
          <p:nvPr/>
        </p:nvSpPr>
        <p:spPr>
          <a:xfrm>
            <a:off x="5607454" y="4573270"/>
            <a:ext cx="3536546" cy="523220"/>
          </a:xfrm>
          <a:prstGeom prst="rect">
            <a:avLst/>
          </a:prstGeom>
          <a:noFill/>
        </p:spPr>
        <p:txBody>
          <a:bodyPr wrap="none" rtlCol="0">
            <a:spAutoFit/>
          </a:bodyPr>
          <a:lstStyle/>
          <a:p>
            <a:pPr algn="ctr"/>
            <a:r>
              <a:rPr lang="en-US" sz="1400" dirty="0">
                <a:latin typeface="Calibri" panose="020F0502020204030204" pitchFamily="34" charset="0"/>
                <a:cs typeface="Calibri" panose="020F0502020204030204" pitchFamily="34" charset="0"/>
              </a:rPr>
              <a:t>Fig: Typical Layout of a Substation</a:t>
            </a:r>
          </a:p>
          <a:p>
            <a:pPr algn="ctr"/>
            <a:r>
              <a:rPr lang="en-US" sz="1400" dirty="0">
                <a:latin typeface="Calibri" panose="020F0502020204030204" pitchFamily="34" charset="0"/>
                <a:cs typeface="Calibri" panose="020F0502020204030204" pitchFamily="34" charset="0"/>
              </a:rPr>
              <a:t>(NC, normally closed and NO, normally open)</a:t>
            </a:r>
          </a:p>
        </p:txBody>
      </p:sp>
      <p:sp>
        <p:nvSpPr>
          <p:cNvPr id="9" name="Title 1">
            <a:extLst>
              <a:ext uri="{FF2B5EF4-FFF2-40B4-BE49-F238E27FC236}">
                <a16:creationId xmlns:a16="http://schemas.microsoft.com/office/drawing/2014/main" id="{C7A74014-28D4-480A-93DA-8641F505BA8D}"/>
              </a:ext>
            </a:extLst>
          </p:cNvPr>
          <p:cNvSpPr txBox="1">
            <a:spLocks/>
          </p:cNvSpPr>
          <p:nvPr/>
        </p:nvSpPr>
        <p:spPr bwMode="auto">
          <a:xfrm>
            <a:off x="457200" y="71892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6.1 Substation Design</a:t>
            </a:r>
          </a:p>
        </p:txBody>
      </p:sp>
    </p:spTree>
    <p:extLst>
      <p:ext uri="{BB962C8B-B14F-4D97-AF65-F5344CB8AC3E}">
        <p14:creationId xmlns:p14="http://schemas.microsoft.com/office/powerpoint/2010/main" val="32217037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a:xfrm>
            <a:off x="457199" y="152400"/>
            <a:ext cx="8661569" cy="625471"/>
          </a:xfrm>
        </p:spPr>
        <p:txBody>
          <a:bodyPr/>
          <a:lstStyle/>
          <a:p>
            <a:r>
              <a:rPr lang="en-US" sz="2800" dirty="0">
                <a:latin typeface="Calibri" panose="020F0502020204030204" pitchFamily="34" charset="0"/>
                <a:cs typeface="Calibri" panose="020F0502020204030204" pitchFamily="34" charset="0"/>
              </a:rPr>
              <a:t>6. Distribution System Design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087665"/>
            <a:ext cx="5319669" cy="492607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50"/>
              </a:spcAft>
            </a:pPr>
            <a:r>
              <a:rPr lang="en-US" sz="2400" dirty="0">
                <a:solidFill>
                  <a:schemeClr val="tx1"/>
                </a:solidFill>
                <a:latin typeface="Calibri" panose="020F0502020204030204" pitchFamily="34" charset="0"/>
                <a:cs typeface="Calibri" panose="020F0502020204030204" pitchFamily="34" charset="0"/>
              </a:rPr>
              <a:t>Primary feeders are crucial for distributing power from substations to customers.</a:t>
            </a:r>
          </a:p>
          <a:p>
            <a:pPr algn="just">
              <a:spcAft>
                <a:spcPts val="150"/>
              </a:spcAft>
            </a:pPr>
            <a:r>
              <a:rPr lang="en-US" sz="2400" dirty="0">
                <a:solidFill>
                  <a:schemeClr val="tx1"/>
                </a:solidFill>
                <a:latin typeface="Calibri" panose="020F0502020204030204" pitchFamily="34" charset="0"/>
                <a:cs typeface="Calibri" panose="020F0502020204030204" pitchFamily="34" charset="0"/>
              </a:rPr>
              <a:t>Distribution systems typically have a radial structure, except in densely populated areas.</a:t>
            </a:r>
          </a:p>
          <a:p>
            <a:pPr algn="just">
              <a:spcAft>
                <a:spcPts val="150"/>
              </a:spcAft>
            </a:pPr>
            <a:r>
              <a:rPr lang="en-US" sz="2400" dirty="0">
                <a:solidFill>
                  <a:schemeClr val="tx1"/>
                </a:solidFill>
                <a:latin typeface="Calibri" panose="020F0502020204030204" pitchFamily="34" charset="0"/>
                <a:cs typeface="Calibri" panose="020F0502020204030204" pitchFamily="34" charset="0"/>
              </a:rPr>
              <a:t>Radial structures have power flowing in one direction, aiding simplicity.</a:t>
            </a:r>
          </a:p>
          <a:p>
            <a:pPr algn="just">
              <a:spcAft>
                <a:spcPts val="150"/>
              </a:spcAft>
            </a:pPr>
            <a:r>
              <a:rPr lang="en-US" sz="2400" dirty="0">
                <a:solidFill>
                  <a:schemeClr val="tx1"/>
                </a:solidFill>
                <a:latin typeface="Calibri" panose="020F0502020204030204" pitchFamily="34" charset="0"/>
                <a:cs typeface="Calibri" panose="020F0502020204030204" pitchFamily="34" charset="0"/>
              </a:rPr>
              <a:t>Radial systems are cost-effective, easier to operate, and simpler to protect.</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66</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737389" y="6330979"/>
            <a:ext cx="1949411" cy="365125"/>
          </a:xfrm>
        </p:spPr>
        <p:txBody>
          <a:bodyPr/>
          <a:lstStyle/>
          <a:p>
            <a:r>
              <a:rPr lang="en-US" dirty="0" err="1"/>
              <a:t>ECpE</a:t>
            </a:r>
            <a:r>
              <a:rPr lang="en-US" dirty="0"/>
              <a:t> Department</a:t>
            </a:r>
          </a:p>
        </p:txBody>
      </p:sp>
      <p:sp>
        <p:nvSpPr>
          <p:cNvPr id="9" name="Title 1">
            <a:extLst>
              <a:ext uri="{FF2B5EF4-FFF2-40B4-BE49-F238E27FC236}">
                <a16:creationId xmlns:a16="http://schemas.microsoft.com/office/drawing/2014/main" id="{C7A74014-28D4-480A-93DA-8641F505BA8D}"/>
              </a:ext>
            </a:extLst>
          </p:cNvPr>
          <p:cNvSpPr txBox="1">
            <a:spLocks/>
          </p:cNvSpPr>
          <p:nvPr/>
        </p:nvSpPr>
        <p:spPr bwMode="auto">
          <a:xfrm>
            <a:off x="457199" y="718928"/>
            <a:ext cx="8661569"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6.2 Design of Primary Feeders</a:t>
            </a:r>
          </a:p>
        </p:txBody>
      </p:sp>
      <p:pic>
        <p:nvPicPr>
          <p:cNvPr id="6" name="Picture 5">
            <a:extLst>
              <a:ext uri="{FF2B5EF4-FFF2-40B4-BE49-F238E27FC236}">
                <a16:creationId xmlns:a16="http://schemas.microsoft.com/office/drawing/2014/main" id="{142EC7F9-624F-4530-A9C9-6DB730AF1359}"/>
              </a:ext>
            </a:extLst>
          </p:cNvPr>
          <p:cNvPicPr>
            <a:picLocks noChangeAspect="1"/>
          </p:cNvPicPr>
          <p:nvPr/>
        </p:nvPicPr>
        <p:blipFill>
          <a:blip r:embed="rId2"/>
          <a:stretch>
            <a:fillRect/>
          </a:stretch>
        </p:blipFill>
        <p:spPr>
          <a:xfrm>
            <a:off x="5776869" y="1028721"/>
            <a:ext cx="2972849" cy="1977904"/>
          </a:xfrm>
          <a:prstGeom prst="rect">
            <a:avLst/>
          </a:prstGeom>
        </p:spPr>
      </p:pic>
      <p:pic>
        <p:nvPicPr>
          <p:cNvPr id="10" name="Picture 9">
            <a:extLst>
              <a:ext uri="{FF2B5EF4-FFF2-40B4-BE49-F238E27FC236}">
                <a16:creationId xmlns:a16="http://schemas.microsoft.com/office/drawing/2014/main" id="{B5509330-75DF-4B87-ABF6-EE1D42C28DA5}"/>
              </a:ext>
            </a:extLst>
          </p:cNvPr>
          <p:cNvPicPr>
            <a:picLocks noChangeAspect="1"/>
          </p:cNvPicPr>
          <p:nvPr/>
        </p:nvPicPr>
        <p:blipFill>
          <a:blip r:embed="rId3"/>
          <a:stretch>
            <a:fillRect/>
          </a:stretch>
        </p:blipFill>
        <p:spPr>
          <a:xfrm>
            <a:off x="5511567" y="3316418"/>
            <a:ext cx="3322383" cy="2286004"/>
          </a:xfrm>
          <a:prstGeom prst="rect">
            <a:avLst/>
          </a:prstGeom>
        </p:spPr>
      </p:pic>
    </p:spTree>
    <p:extLst>
      <p:ext uri="{BB962C8B-B14F-4D97-AF65-F5344CB8AC3E}">
        <p14:creationId xmlns:p14="http://schemas.microsoft.com/office/powerpoint/2010/main" val="38438777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a:xfrm>
            <a:off x="457199" y="152400"/>
            <a:ext cx="8661569" cy="625471"/>
          </a:xfrm>
        </p:spPr>
        <p:txBody>
          <a:bodyPr/>
          <a:lstStyle/>
          <a:p>
            <a:r>
              <a:rPr lang="en-US" sz="2800" dirty="0">
                <a:latin typeface="Calibri" panose="020F0502020204030204" pitchFamily="34" charset="0"/>
                <a:cs typeface="Calibri" panose="020F0502020204030204" pitchFamily="34" charset="0"/>
              </a:rPr>
              <a:t>6. Distribution System Design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087665"/>
            <a:ext cx="5319669" cy="492607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50"/>
              </a:spcAft>
            </a:pPr>
            <a:r>
              <a:rPr lang="en-US" sz="2400" dirty="0">
                <a:solidFill>
                  <a:schemeClr val="tx1"/>
                </a:solidFill>
                <a:latin typeface="Calibri" panose="020F0502020204030204" pitchFamily="34" charset="0"/>
                <a:cs typeface="Calibri" panose="020F0502020204030204" pitchFamily="34" charset="0"/>
              </a:rPr>
              <a:t>Distribution systems mainly use radial configuration with tree-like feeder arrangement.</a:t>
            </a:r>
          </a:p>
          <a:p>
            <a:pPr algn="just">
              <a:spcAft>
                <a:spcPts val="150"/>
              </a:spcAft>
            </a:pPr>
            <a:r>
              <a:rPr lang="en-US" sz="2400" dirty="0">
                <a:solidFill>
                  <a:schemeClr val="tx1"/>
                </a:solidFill>
                <a:latin typeface="Calibri" panose="020F0502020204030204" pitchFamily="34" charset="0"/>
                <a:cs typeface="Calibri" panose="020F0502020204030204" pitchFamily="34" charset="0"/>
              </a:rPr>
              <a:t>Substation is the root of the feeder tree, with a main three-phase primary feeder or trunk.</a:t>
            </a:r>
          </a:p>
          <a:p>
            <a:pPr algn="just">
              <a:spcAft>
                <a:spcPts val="150"/>
              </a:spcAft>
            </a:pPr>
            <a:r>
              <a:rPr lang="en-US" sz="2400" dirty="0">
                <a:solidFill>
                  <a:schemeClr val="tx1"/>
                </a:solidFill>
                <a:latin typeface="Calibri" panose="020F0502020204030204" pitchFamily="34" charset="0"/>
                <a:cs typeface="Calibri" panose="020F0502020204030204" pitchFamily="34" charset="0"/>
              </a:rPr>
              <a:t>Primary feeder may split into sub-feeders or remain as one throughout service area.</a:t>
            </a:r>
          </a:p>
          <a:p>
            <a:pPr algn="just">
              <a:spcAft>
                <a:spcPts val="150"/>
              </a:spcAft>
            </a:pPr>
            <a:r>
              <a:rPr lang="en-US" sz="2400" dirty="0">
                <a:solidFill>
                  <a:schemeClr val="tx1"/>
                </a:solidFill>
                <a:latin typeface="Calibri" panose="020F0502020204030204" pitchFamily="34" charset="0"/>
                <a:cs typeface="Calibri" panose="020F0502020204030204" pitchFamily="34" charset="0"/>
              </a:rPr>
              <a:t>Single and multi-feeder layouts are depicted in Figures on the right, respectively.</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67</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737389" y="6330979"/>
            <a:ext cx="1949411" cy="365125"/>
          </a:xfrm>
        </p:spPr>
        <p:txBody>
          <a:bodyPr/>
          <a:lstStyle/>
          <a:p>
            <a:r>
              <a:rPr lang="en-US" dirty="0" err="1"/>
              <a:t>ECpE</a:t>
            </a:r>
            <a:r>
              <a:rPr lang="en-US" dirty="0"/>
              <a:t> Department</a:t>
            </a:r>
          </a:p>
        </p:txBody>
      </p:sp>
      <p:sp>
        <p:nvSpPr>
          <p:cNvPr id="9" name="Title 1">
            <a:extLst>
              <a:ext uri="{FF2B5EF4-FFF2-40B4-BE49-F238E27FC236}">
                <a16:creationId xmlns:a16="http://schemas.microsoft.com/office/drawing/2014/main" id="{C7A74014-28D4-480A-93DA-8641F505BA8D}"/>
              </a:ext>
            </a:extLst>
          </p:cNvPr>
          <p:cNvSpPr txBox="1">
            <a:spLocks/>
          </p:cNvSpPr>
          <p:nvPr/>
        </p:nvSpPr>
        <p:spPr bwMode="auto">
          <a:xfrm>
            <a:off x="457199" y="718928"/>
            <a:ext cx="8661569"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6.2 Design of Primary Feeders</a:t>
            </a:r>
          </a:p>
        </p:txBody>
      </p:sp>
      <p:pic>
        <p:nvPicPr>
          <p:cNvPr id="6" name="Picture 5">
            <a:extLst>
              <a:ext uri="{FF2B5EF4-FFF2-40B4-BE49-F238E27FC236}">
                <a16:creationId xmlns:a16="http://schemas.microsoft.com/office/drawing/2014/main" id="{142EC7F9-624F-4530-A9C9-6DB730AF1359}"/>
              </a:ext>
            </a:extLst>
          </p:cNvPr>
          <p:cNvPicPr>
            <a:picLocks noChangeAspect="1"/>
          </p:cNvPicPr>
          <p:nvPr/>
        </p:nvPicPr>
        <p:blipFill>
          <a:blip r:embed="rId2"/>
          <a:stretch>
            <a:fillRect/>
          </a:stretch>
        </p:blipFill>
        <p:spPr>
          <a:xfrm>
            <a:off x="5776869" y="1028721"/>
            <a:ext cx="2972849" cy="1977904"/>
          </a:xfrm>
          <a:prstGeom prst="rect">
            <a:avLst/>
          </a:prstGeom>
        </p:spPr>
      </p:pic>
      <p:pic>
        <p:nvPicPr>
          <p:cNvPr id="10" name="Picture 9">
            <a:extLst>
              <a:ext uri="{FF2B5EF4-FFF2-40B4-BE49-F238E27FC236}">
                <a16:creationId xmlns:a16="http://schemas.microsoft.com/office/drawing/2014/main" id="{B5509330-75DF-4B87-ABF6-EE1D42C28DA5}"/>
              </a:ext>
            </a:extLst>
          </p:cNvPr>
          <p:cNvPicPr>
            <a:picLocks noChangeAspect="1"/>
          </p:cNvPicPr>
          <p:nvPr/>
        </p:nvPicPr>
        <p:blipFill>
          <a:blip r:embed="rId3"/>
          <a:stretch>
            <a:fillRect/>
          </a:stretch>
        </p:blipFill>
        <p:spPr>
          <a:xfrm>
            <a:off x="5511567" y="3316418"/>
            <a:ext cx="3322383" cy="2286004"/>
          </a:xfrm>
          <a:prstGeom prst="rect">
            <a:avLst/>
          </a:prstGeom>
        </p:spPr>
      </p:pic>
    </p:spTree>
    <p:extLst>
      <p:ext uri="{BB962C8B-B14F-4D97-AF65-F5344CB8AC3E}">
        <p14:creationId xmlns:p14="http://schemas.microsoft.com/office/powerpoint/2010/main" val="30653644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6. Distribution System Design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087665"/>
            <a:ext cx="8229600" cy="371293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50"/>
              </a:spcAft>
            </a:pPr>
            <a:r>
              <a:rPr lang="en-US" sz="2400" dirty="0">
                <a:solidFill>
                  <a:schemeClr val="tx1"/>
                </a:solidFill>
                <a:latin typeface="Calibri" panose="020F0502020204030204" pitchFamily="34" charset="0"/>
                <a:cs typeface="Calibri" panose="020F0502020204030204" pitchFamily="34" charset="0"/>
              </a:rPr>
              <a:t>Load on primary feeders decreases as distance from substation increases.</a:t>
            </a:r>
          </a:p>
          <a:p>
            <a:pPr algn="just">
              <a:spcAft>
                <a:spcPts val="150"/>
              </a:spcAft>
            </a:pPr>
            <a:r>
              <a:rPr lang="en-US" sz="2400" dirty="0">
                <a:solidFill>
                  <a:schemeClr val="tx1"/>
                </a:solidFill>
                <a:latin typeface="Calibri" panose="020F0502020204030204" pitchFamily="34" charset="0"/>
                <a:cs typeface="Calibri" panose="020F0502020204030204" pitchFamily="34" charset="0"/>
              </a:rPr>
              <a:t>Conductor sizes for primary feeders can be tapered based on radial load distribution.</a:t>
            </a:r>
          </a:p>
          <a:p>
            <a:pPr algn="just">
              <a:spcAft>
                <a:spcPts val="150"/>
              </a:spcAft>
            </a:pPr>
            <a:r>
              <a:rPr lang="en-US" sz="2400" dirty="0">
                <a:solidFill>
                  <a:schemeClr val="tx1"/>
                </a:solidFill>
                <a:latin typeface="Calibri" panose="020F0502020204030204" pitchFamily="34" charset="0"/>
                <a:cs typeface="Calibri" panose="020F0502020204030204" pitchFamily="34" charset="0"/>
              </a:rPr>
              <a:t>Primary main feeders in distribution systems often have a N.O. (Normally Open) switch or circuit breaker called the tie switch at their ends.</a:t>
            </a:r>
          </a:p>
          <a:p>
            <a:pPr algn="just">
              <a:spcAft>
                <a:spcPts val="150"/>
              </a:spcAft>
            </a:pPr>
            <a:r>
              <a:rPr lang="en-US" sz="2400" dirty="0">
                <a:solidFill>
                  <a:schemeClr val="tx1"/>
                </a:solidFill>
                <a:latin typeface="Calibri" panose="020F0502020204030204" pitchFamily="34" charset="0"/>
                <a:cs typeface="Calibri" panose="020F0502020204030204" pitchFamily="34" charset="0"/>
              </a:rPr>
              <a:t>Tie switches are closed during permanent faults to restore power to some customers on faulted feeders.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68</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47632" y="6330979"/>
            <a:ext cx="2039168" cy="365125"/>
          </a:xfrm>
        </p:spPr>
        <p:txBody>
          <a:bodyPr/>
          <a:lstStyle/>
          <a:p>
            <a:r>
              <a:rPr lang="en-US" dirty="0" err="1"/>
              <a:t>ECpE</a:t>
            </a:r>
            <a:r>
              <a:rPr lang="en-US" dirty="0"/>
              <a:t> Department</a:t>
            </a:r>
          </a:p>
        </p:txBody>
      </p:sp>
      <p:sp>
        <p:nvSpPr>
          <p:cNvPr id="9" name="Title 1">
            <a:extLst>
              <a:ext uri="{FF2B5EF4-FFF2-40B4-BE49-F238E27FC236}">
                <a16:creationId xmlns:a16="http://schemas.microsoft.com/office/drawing/2014/main" id="{C7A74014-28D4-480A-93DA-8641F505BA8D}"/>
              </a:ext>
            </a:extLst>
          </p:cNvPr>
          <p:cNvSpPr txBox="1">
            <a:spLocks/>
          </p:cNvSpPr>
          <p:nvPr/>
        </p:nvSpPr>
        <p:spPr bwMode="auto">
          <a:xfrm>
            <a:off x="457200" y="71892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6.2 Design of Primary Feeders</a:t>
            </a:r>
          </a:p>
        </p:txBody>
      </p:sp>
    </p:spTree>
    <p:extLst>
      <p:ext uri="{BB962C8B-B14F-4D97-AF65-F5344CB8AC3E}">
        <p14:creationId xmlns:p14="http://schemas.microsoft.com/office/powerpoint/2010/main" val="1398091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6. Distribution System Design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087666"/>
            <a:ext cx="8229600" cy="3874860"/>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50"/>
              </a:spcAft>
            </a:pPr>
            <a:r>
              <a:rPr lang="en-US" sz="2400" dirty="0">
                <a:solidFill>
                  <a:schemeClr val="tx1"/>
                </a:solidFill>
                <a:latin typeface="Calibri" panose="020F0502020204030204" pitchFamily="34" charset="0"/>
                <a:cs typeface="Calibri" panose="020F0502020204030204" pitchFamily="34" charset="0"/>
              </a:rPr>
              <a:t>The feeder on the other side of the tie switch could be connected to the same transformer, or to a different transformer from the same substation, or to a transformer from a different substation, each of them provides a different level of reliability and has different costs. </a:t>
            </a:r>
          </a:p>
          <a:p>
            <a:pPr algn="just">
              <a:spcAft>
                <a:spcPts val="150"/>
              </a:spcAft>
            </a:pPr>
            <a:r>
              <a:rPr lang="en-US" sz="2400" dirty="0">
                <a:solidFill>
                  <a:schemeClr val="tx1"/>
                </a:solidFill>
                <a:latin typeface="Calibri" panose="020F0502020204030204" pitchFamily="34" charset="0"/>
                <a:cs typeface="Calibri" panose="020F0502020204030204" pitchFamily="34" charset="0"/>
              </a:rPr>
              <a:t>Feeding arrangements impact backup possibilities in case of transformer or feeder failures.</a:t>
            </a:r>
          </a:p>
          <a:p>
            <a:pPr algn="just">
              <a:spcAft>
                <a:spcPts val="150"/>
              </a:spcAft>
            </a:pPr>
            <a:r>
              <a:rPr lang="en-US" sz="2400" dirty="0">
                <a:solidFill>
                  <a:schemeClr val="tx1"/>
                </a:solidFill>
                <a:latin typeface="Calibri" panose="020F0502020204030204" pitchFamily="34" charset="0"/>
                <a:cs typeface="Calibri" panose="020F0502020204030204" pitchFamily="34" charset="0"/>
              </a:rPr>
              <a:t>Primary lateral feeders are single-phase, phase and neutral conductors branching off primary mains.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69</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47632" y="6330979"/>
            <a:ext cx="2039168" cy="365125"/>
          </a:xfrm>
        </p:spPr>
        <p:txBody>
          <a:bodyPr/>
          <a:lstStyle/>
          <a:p>
            <a:r>
              <a:rPr lang="en-US" dirty="0" err="1"/>
              <a:t>ECpE</a:t>
            </a:r>
            <a:r>
              <a:rPr lang="en-US" dirty="0"/>
              <a:t> Department</a:t>
            </a:r>
          </a:p>
        </p:txBody>
      </p:sp>
      <p:sp>
        <p:nvSpPr>
          <p:cNvPr id="9" name="Title 1">
            <a:extLst>
              <a:ext uri="{FF2B5EF4-FFF2-40B4-BE49-F238E27FC236}">
                <a16:creationId xmlns:a16="http://schemas.microsoft.com/office/drawing/2014/main" id="{C7A74014-28D4-480A-93DA-8641F505BA8D}"/>
              </a:ext>
            </a:extLst>
          </p:cNvPr>
          <p:cNvSpPr txBox="1">
            <a:spLocks/>
          </p:cNvSpPr>
          <p:nvPr/>
        </p:nvSpPr>
        <p:spPr bwMode="auto">
          <a:xfrm>
            <a:off x="457200" y="71892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6.2 Design of Primary Feeders</a:t>
            </a:r>
          </a:p>
        </p:txBody>
      </p:sp>
    </p:spTree>
    <p:extLst>
      <p:ext uri="{BB962C8B-B14F-4D97-AF65-F5344CB8AC3E}">
        <p14:creationId xmlns:p14="http://schemas.microsoft.com/office/powerpoint/2010/main" val="1195099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a:xfrm>
            <a:off x="457200" y="294930"/>
            <a:ext cx="8229600" cy="625471"/>
          </a:xfrm>
        </p:spPr>
        <p:txBody>
          <a:bodyPr/>
          <a:lstStyle/>
          <a:p>
            <a:r>
              <a:rPr lang="en-US" sz="2800" dirty="0">
                <a:latin typeface="Calibri" panose="020F0502020204030204" pitchFamily="34" charset="0"/>
                <a:cs typeface="Calibri" panose="020F0502020204030204" pitchFamily="34" charset="0"/>
              </a:rPr>
              <a:t>2. Traditional vs. Modern Approaches to Planning</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69946"/>
            <a:ext cx="8229600" cy="2559054"/>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spcAft>
                <a:spcPts val="1200"/>
              </a:spcAft>
              <a:buNone/>
            </a:pPr>
            <a:r>
              <a:rPr lang="en-US" sz="2400" dirty="0">
                <a:solidFill>
                  <a:srgbClr val="FF0000"/>
                </a:solidFill>
                <a:latin typeface="Calibri" panose="020F0502020204030204" pitchFamily="34" charset="0"/>
                <a:cs typeface="Calibri" panose="020F0502020204030204" pitchFamily="34" charset="0"/>
              </a:rPr>
              <a:t>Legacy distribution systems: </a:t>
            </a:r>
          </a:p>
          <a:p>
            <a:pPr algn="just">
              <a:spcAft>
                <a:spcPts val="1200"/>
              </a:spcAft>
            </a:pPr>
            <a:r>
              <a:rPr lang="en-US" sz="2400" dirty="0">
                <a:solidFill>
                  <a:schemeClr val="tx1"/>
                </a:solidFill>
                <a:latin typeface="Calibri" panose="020F0502020204030204" pitchFamily="34" charset="0"/>
                <a:cs typeface="Calibri" panose="020F0502020204030204" pitchFamily="34" charset="0"/>
              </a:rPr>
              <a:t>Diversity factor, maximum non-coincident demand, maximum diversified demand</a:t>
            </a:r>
          </a:p>
          <a:p>
            <a:pPr algn="just">
              <a:spcAft>
                <a:spcPts val="1200"/>
              </a:spcAft>
            </a:pPr>
            <a:r>
              <a:rPr lang="en-US" sz="2400" dirty="0">
                <a:solidFill>
                  <a:schemeClr val="tx1"/>
                </a:solidFill>
                <a:latin typeface="Calibri" panose="020F0502020204030204" pitchFamily="34" charset="0"/>
                <a:cs typeface="Calibri" panose="020F0502020204030204" pitchFamily="34" charset="0"/>
              </a:rPr>
              <a:t>Limited data led to ad hoc distribution planning, often resulting in overdesigned systems.</a:t>
            </a:r>
          </a:p>
          <a:p>
            <a:pPr algn="just">
              <a:spcAft>
                <a:spcPts val="1200"/>
              </a:spcAft>
            </a:pPr>
            <a:endParaRPr lang="en-US" sz="18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7</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860805" y="6330979"/>
            <a:ext cx="1825995"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706363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6. Distribution System Design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087666"/>
            <a:ext cx="4176336" cy="3760560"/>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50"/>
              </a:spcAft>
            </a:pPr>
            <a:r>
              <a:rPr lang="en-US" sz="2400" dirty="0">
                <a:solidFill>
                  <a:schemeClr val="tx1"/>
                </a:solidFill>
                <a:latin typeface="Calibri" panose="020F0502020204030204" pitchFamily="34" charset="0"/>
                <a:cs typeface="Calibri" panose="020F0502020204030204" pitchFamily="34" charset="0"/>
              </a:rPr>
              <a:t>Connected to the primary main feeders are the primary lateral feeders, which are usually single phase, with phase and neutral conductors.</a:t>
            </a:r>
          </a:p>
          <a:p>
            <a:pPr algn="just">
              <a:spcAft>
                <a:spcPts val="150"/>
              </a:spcAft>
            </a:pPr>
            <a:r>
              <a:rPr lang="en-US" sz="2400" dirty="0">
                <a:solidFill>
                  <a:schemeClr val="tx1"/>
                </a:solidFill>
                <a:latin typeface="Calibri" panose="020F0502020204030204" pitchFamily="34" charset="0"/>
                <a:cs typeface="Calibri" panose="020F0502020204030204" pitchFamily="34" charset="0"/>
              </a:rPr>
              <a:t>Primary lateral feeders carry power from primary mains to customers.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70</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36412" y="6330979"/>
            <a:ext cx="2050388" cy="365125"/>
          </a:xfrm>
        </p:spPr>
        <p:txBody>
          <a:bodyPr/>
          <a:lstStyle/>
          <a:p>
            <a:r>
              <a:rPr lang="en-US" dirty="0" err="1"/>
              <a:t>ECpE</a:t>
            </a:r>
            <a:r>
              <a:rPr lang="en-US" dirty="0"/>
              <a:t> Department</a:t>
            </a:r>
          </a:p>
        </p:txBody>
      </p:sp>
      <p:sp>
        <p:nvSpPr>
          <p:cNvPr id="9" name="Title 1">
            <a:extLst>
              <a:ext uri="{FF2B5EF4-FFF2-40B4-BE49-F238E27FC236}">
                <a16:creationId xmlns:a16="http://schemas.microsoft.com/office/drawing/2014/main" id="{C7A74014-28D4-480A-93DA-8641F505BA8D}"/>
              </a:ext>
            </a:extLst>
          </p:cNvPr>
          <p:cNvSpPr txBox="1">
            <a:spLocks/>
          </p:cNvSpPr>
          <p:nvPr/>
        </p:nvSpPr>
        <p:spPr bwMode="auto">
          <a:xfrm>
            <a:off x="457200" y="71892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6.2 Design of Primary Feeders</a:t>
            </a:r>
          </a:p>
        </p:txBody>
      </p:sp>
      <p:pic>
        <p:nvPicPr>
          <p:cNvPr id="4" name="Picture 3">
            <a:extLst>
              <a:ext uri="{FF2B5EF4-FFF2-40B4-BE49-F238E27FC236}">
                <a16:creationId xmlns:a16="http://schemas.microsoft.com/office/drawing/2014/main" id="{6E8994F7-B97E-4B9D-95DD-64E25711DAF4}"/>
              </a:ext>
            </a:extLst>
          </p:cNvPr>
          <p:cNvPicPr>
            <a:picLocks noChangeAspect="1"/>
          </p:cNvPicPr>
          <p:nvPr/>
        </p:nvPicPr>
        <p:blipFill>
          <a:blip r:embed="rId2"/>
          <a:stretch>
            <a:fillRect/>
          </a:stretch>
        </p:blipFill>
        <p:spPr>
          <a:xfrm>
            <a:off x="5092120" y="323430"/>
            <a:ext cx="3498207" cy="5081780"/>
          </a:xfrm>
          <a:prstGeom prst="rect">
            <a:avLst/>
          </a:prstGeom>
        </p:spPr>
      </p:pic>
      <p:sp>
        <p:nvSpPr>
          <p:cNvPr id="8" name="TextBox 7">
            <a:extLst>
              <a:ext uri="{FF2B5EF4-FFF2-40B4-BE49-F238E27FC236}">
                <a16:creationId xmlns:a16="http://schemas.microsoft.com/office/drawing/2014/main" id="{D96DB534-69F5-4CA0-93F1-49E4BC267500}"/>
              </a:ext>
            </a:extLst>
          </p:cNvPr>
          <p:cNvSpPr txBox="1"/>
          <p:nvPr/>
        </p:nvSpPr>
        <p:spPr>
          <a:xfrm>
            <a:off x="4841401" y="5464154"/>
            <a:ext cx="3637534" cy="523220"/>
          </a:xfrm>
          <a:prstGeom prst="rect">
            <a:avLst/>
          </a:prstGeom>
          <a:noFill/>
        </p:spPr>
        <p:txBody>
          <a:bodyPr wrap="none" rtlCol="0">
            <a:spAutoFit/>
          </a:bodyPr>
          <a:lstStyle/>
          <a:p>
            <a:pPr algn="ctr"/>
            <a:r>
              <a:rPr lang="en-US" sz="1400" dirty="0">
                <a:latin typeface="Calibri" panose="020F0502020204030204" pitchFamily="34" charset="0"/>
                <a:cs typeface="Calibri" panose="020F0502020204030204" pitchFamily="34" charset="0"/>
              </a:rPr>
              <a:t>Fig. Feeders along with the roads in a</a:t>
            </a:r>
          </a:p>
          <a:p>
            <a:pPr algn="ctr"/>
            <a:r>
              <a:rPr lang="en-US" sz="1400" dirty="0">
                <a:latin typeface="Calibri" panose="020F0502020204030204" pitchFamily="34" charset="0"/>
                <a:cs typeface="Calibri" panose="020F0502020204030204" pitchFamily="34" charset="0"/>
              </a:rPr>
              <a:t>typical distribution system in the United States.</a:t>
            </a:r>
          </a:p>
        </p:txBody>
      </p:sp>
    </p:spTree>
    <p:extLst>
      <p:ext uri="{BB962C8B-B14F-4D97-AF65-F5344CB8AC3E}">
        <p14:creationId xmlns:p14="http://schemas.microsoft.com/office/powerpoint/2010/main" val="12415718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6. Distribution System Design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087665"/>
            <a:ext cx="4287728" cy="492607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50"/>
              </a:spcAft>
            </a:pPr>
            <a:r>
              <a:rPr lang="en-US" sz="2400" dirty="0">
                <a:solidFill>
                  <a:schemeClr val="tx1"/>
                </a:solidFill>
                <a:latin typeface="Calibri" panose="020F0502020204030204" pitchFamily="34" charset="0"/>
                <a:cs typeface="Calibri" panose="020F0502020204030204" pitchFamily="34" charset="0"/>
              </a:rPr>
              <a:t>Primary main feeders are commonly along city streets, but the lateral feeders are mostly in the utility easement behind houses in residential subdivisions.</a:t>
            </a:r>
          </a:p>
          <a:p>
            <a:pPr algn="just">
              <a:spcAft>
                <a:spcPts val="150"/>
              </a:spcAft>
            </a:pPr>
            <a:r>
              <a:rPr lang="en-US" sz="2400" dirty="0">
                <a:solidFill>
                  <a:schemeClr val="tx1"/>
                </a:solidFill>
                <a:latin typeface="Calibri" panose="020F0502020204030204" pitchFamily="34" charset="0"/>
                <a:cs typeface="Calibri" panose="020F0502020204030204" pitchFamily="34" charset="0"/>
              </a:rPr>
              <a:t>Phase selection for lateral feeders maintains rough balance among the three phases.</a:t>
            </a:r>
          </a:p>
          <a:p>
            <a:pPr algn="just">
              <a:spcAft>
                <a:spcPts val="150"/>
              </a:spcAft>
            </a:pPr>
            <a:r>
              <a:rPr lang="en-US" sz="2400" dirty="0">
                <a:solidFill>
                  <a:schemeClr val="tx1"/>
                </a:solidFill>
                <a:latin typeface="Calibri" panose="020F0502020204030204" pitchFamily="34" charset="0"/>
                <a:cs typeface="Calibri" panose="020F0502020204030204" pitchFamily="34" charset="0"/>
              </a:rPr>
              <a:t>Figure on the right illustrates feeders and streets in a typical US city.</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71</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36412" y="6330979"/>
            <a:ext cx="2050388" cy="365125"/>
          </a:xfrm>
        </p:spPr>
        <p:txBody>
          <a:bodyPr/>
          <a:lstStyle/>
          <a:p>
            <a:r>
              <a:rPr lang="en-US" dirty="0" err="1"/>
              <a:t>ECpE</a:t>
            </a:r>
            <a:r>
              <a:rPr lang="en-US" dirty="0"/>
              <a:t> Department</a:t>
            </a:r>
          </a:p>
        </p:txBody>
      </p:sp>
      <p:sp>
        <p:nvSpPr>
          <p:cNvPr id="9" name="Title 1">
            <a:extLst>
              <a:ext uri="{FF2B5EF4-FFF2-40B4-BE49-F238E27FC236}">
                <a16:creationId xmlns:a16="http://schemas.microsoft.com/office/drawing/2014/main" id="{C7A74014-28D4-480A-93DA-8641F505BA8D}"/>
              </a:ext>
            </a:extLst>
          </p:cNvPr>
          <p:cNvSpPr txBox="1">
            <a:spLocks/>
          </p:cNvSpPr>
          <p:nvPr/>
        </p:nvSpPr>
        <p:spPr bwMode="auto">
          <a:xfrm>
            <a:off x="457200" y="71892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6.2 Design of Primary Feeders</a:t>
            </a:r>
          </a:p>
        </p:txBody>
      </p:sp>
      <p:pic>
        <p:nvPicPr>
          <p:cNvPr id="4" name="Picture 3">
            <a:extLst>
              <a:ext uri="{FF2B5EF4-FFF2-40B4-BE49-F238E27FC236}">
                <a16:creationId xmlns:a16="http://schemas.microsoft.com/office/drawing/2014/main" id="{6E8994F7-B97E-4B9D-95DD-64E25711DAF4}"/>
              </a:ext>
            </a:extLst>
          </p:cNvPr>
          <p:cNvPicPr>
            <a:picLocks noChangeAspect="1"/>
          </p:cNvPicPr>
          <p:nvPr/>
        </p:nvPicPr>
        <p:blipFill>
          <a:blip r:embed="rId2"/>
          <a:stretch>
            <a:fillRect/>
          </a:stretch>
        </p:blipFill>
        <p:spPr>
          <a:xfrm>
            <a:off x="5092120" y="323430"/>
            <a:ext cx="3498207" cy="5081780"/>
          </a:xfrm>
          <a:prstGeom prst="rect">
            <a:avLst/>
          </a:prstGeom>
        </p:spPr>
      </p:pic>
      <p:sp>
        <p:nvSpPr>
          <p:cNvPr id="8" name="TextBox 7">
            <a:extLst>
              <a:ext uri="{FF2B5EF4-FFF2-40B4-BE49-F238E27FC236}">
                <a16:creationId xmlns:a16="http://schemas.microsoft.com/office/drawing/2014/main" id="{D96DB534-69F5-4CA0-93F1-49E4BC267500}"/>
              </a:ext>
            </a:extLst>
          </p:cNvPr>
          <p:cNvSpPr txBox="1"/>
          <p:nvPr/>
        </p:nvSpPr>
        <p:spPr>
          <a:xfrm>
            <a:off x="4784430" y="5464154"/>
            <a:ext cx="3751476" cy="523220"/>
          </a:xfrm>
          <a:prstGeom prst="rect">
            <a:avLst/>
          </a:prstGeom>
          <a:noFill/>
        </p:spPr>
        <p:txBody>
          <a:bodyPr wrap="none" rtlCol="0">
            <a:spAutoFit/>
          </a:bodyPr>
          <a:lstStyle/>
          <a:p>
            <a:pPr algn="ctr"/>
            <a:r>
              <a:rPr lang="en-US" sz="1400" dirty="0">
                <a:latin typeface="Calibri" panose="020F0502020204030204" pitchFamily="34" charset="0"/>
                <a:cs typeface="Calibri" panose="020F0502020204030204" pitchFamily="34" charset="0"/>
              </a:rPr>
              <a:t>Fig. O</a:t>
            </a:r>
            <a:r>
              <a:rPr lang="en-US" altLang="zh-CN" sz="1400" dirty="0">
                <a:latin typeface="Calibri" panose="020F0502020204030204" pitchFamily="34" charset="0"/>
                <a:cs typeface="Calibri" panose="020F0502020204030204" pitchFamily="34" charset="0"/>
              </a:rPr>
              <a:t>verhead f</a:t>
            </a:r>
            <a:r>
              <a:rPr lang="en-US" sz="1400" dirty="0">
                <a:latin typeface="Calibri" panose="020F0502020204030204" pitchFamily="34" charset="0"/>
                <a:cs typeface="Calibri" panose="020F0502020204030204" pitchFamily="34" charset="0"/>
              </a:rPr>
              <a:t>eeders along with the roads in a</a:t>
            </a:r>
          </a:p>
          <a:p>
            <a:pPr algn="ctr"/>
            <a:r>
              <a:rPr lang="en-US" sz="1400" dirty="0">
                <a:latin typeface="Calibri" panose="020F0502020204030204" pitchFamily="34" charset="0"/>
                <a:cs typeface="Calibri" panose="020F0502020204030204" pitchFamily="34" charset="0"/>
              </a:rPr>
              <a:t>typical distribution system in the United States.</a:t>
            </a:r>
          </a:p>
        </p:txBody>
      </p:sp>
    </p:spTree>
    <p:extLst>
      <p:ext uri="{BB962C8B-B14F-4D97-AF65-F5344CB8AC3E}">
        <p14:creationId xmlns:p14="http://schemas.microsoft.com/office/powerpoint/2010/main" val="4063022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6. Distribution System Design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19751" y="4050437"/>
            <a:ext cx="8367049" cy="202969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50"/>
              </a:spcAft>
            </a:pPr>
            <a:r>
              <a:rPr lang="en-US" sz="2000" dirty="0">
                <a:solidFill>
                  <a:schemeClr val="tx1"/>
                </a:solidFill>
                <a:latin typeface="Calibri" panose="020F0502020204030204" pitchFamily="34" charset="0"/>
                <a:cs typeface="Calibri" panose="020F0502020204030204" pitchFamily="34" charset="0"/>
              </a:rPr>
              <a:t>The secondary system is the part of the distribution system closest to customers.</a:t>
            </a:r>
          </a:p>
          <a:p>
            <a:pPr algn="just">
              <a:spcAft>
                <a:spcPts val="150"/>
              </a:spcAft>
            </a:pPr>
            <a:r>
              <a:rPr lang="en-US" sz="2000" dirty="0">
                <a:solidFill>
                  <a:schemeClr val="tx1"/>
                </a:solidFill>
                <a:latin typeface="Calibri" panose="020F0502020204030204" pitchFamily="34" charset="0"/>
                <a:cs typeface="Calibri" panose="020F0502020204030204" pitchFamily="34" charset="0"/>
              </a:rPr>
              <a:t>Components of the secondary system include distribution transformers, secondary feeders, and service drops.</a:t>
            </a:r>
          </a:p>
          <a:p>
            <a:pPr algn="just">
              <a:spcAft>
                <a:spcPts val="150"/>
              </a:spcAft>
            </a:pPr>
            <a:r>
              <a:rPr lang="en-US" sz="2000" dirty="0">
                <a:solidFill>
                  <a:schemeClr val="tx1"/>
                </a:solidFill>
                <a:latin typeface="Calibri" panose="020F0502020204030204" pitchFamily="34" charset="0"/>
                <a:cs typeface="Calibri" panose="020F0502020204030204" pitchFamily="34" charset="0"/>
              </a:rPr>
              <a:t>Secondary system is single-phase for residential customers and three-phase for large industrial and commercial customers.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72</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02753" y="6330979"/>
            <a:ext cx="2084047" cy="365125"/>
          </a:xfrm>
        </p:spPr>
        <p:txBody>
          <a:bodyPr/>
          <a:lstStyle/>
          <a:p>
            <a:r>
              <a:rPr lang="en-US" dirty="0" err="1"/>
              <a:t>ECpE</a:t>
            </a:r>
            <a:r>
              <a:rPr lang="en-US" dirty="0"/>
              <a:t> Department</a:t>
            </a:r>
          </a:p>
        </p:txBody>
      </p:sp>
      <p:sp>
        <p:nvSpPr>
          <p:cNvPr id="9" name="Title 1">
            <a:extLst>
              <a:ext uri="{FF2B5EF4-FFF2-40B4-BE49-F238E27FC236}">
                <a16:creationId xmlns:a16="http://schemas.microsoft.com/office/drawing/2014/main" id="{C7A74014-28D4-480A-93DA-8641F505BA8D}"/>
              </a:ext>
            </a:extLst>
          </p:cNvPr>
          <p:cNvSpPr txBox="1">
            <a:spLocks/>
          </p:cNvSpPr>
          <p:nvPr/>
        </p:nvSpPr>
        <p:spPr bwMode="auto">
          <a:xfrm>
            <a:off x="457200" y="71892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6.3 Design of Secondary Systems</a:t>
            </a:r>
          </a:p>
        </p:txBody>
      </p:sp>
      <p:sp>
        <p:nvSpPr>
          <p:cNvPr id="8" name="TextBox 7">
            <a:extLst>
              <a:ext uri="{FF2B5EF4-FFF2-40B4-BE49-F238E27FC236}">
                <a16:creationId xmlns:a16="http://schemas.microsoft.com/office/drawing/2014/main" id="{D96DB534-69F5-4CA0-93F1-49E4BC267500}"/>
              </a:ext>
            </a:extLst>
          </p:cNvPr>
          <p:cNvSpPr txBox="1"/>
          <p:nvPr/>
        </p:nvSpPr>
        <p:spPr>
          <a:xfrm>
            <a:off x="2176971" y="3742661"/>
            <a:ext cx="5153975" cy="307777"/>
          </a:xfrm>
          <a:prstGeom prst="rect">
            <a:avLst/>
          </a:prstGeom>
          <a:noFill/>
        </p:spPr>
        <p:txBody>
          <a:bodyPr wrap="none" rtlCol="0">
            <a:spAutoFit/>
          </a:bodyPr>
          <a:lstStyle/>
          <a:p>
            <a:pPr algn="ctr"/>
            <a:r>
              <a:rPr lang="en-US" sz="1400" dirty="0">
                <a:latin typeface="Calibri" panose="020F0502020204030204" pitchFamily="34" charset="0"/>
                <a:cs typeface="Calibri" panose="020F0502020204030204" pitchFamily="34" charset="0"/>
              </a:rPr>
              <a:t>Fig. Illustration of a secondary system for service to eight customers.</a:t>
            </a:r>
          </a:p>
        </p:txBody>
      </p:sp>
      <p:pic>
        <p:nvPicPr>
          <p:cNvPr id="6" name="Picture 5">
            <a:extLst>
              <a:ext uri="{FF2B5EF4-FFF2-40B4-BE49-F238E27FC236}">
                <a16:creationId xmlns:a16="http://schemas.microsoft.com/office/drawing/2014/main" id="{B3AF25A1-5D70-448D-9BA1-3F9ED7FAA957}"/>
              </a:ext>
            </a:extLst>
          </p:cNvPr>
          <p:cNvPicPr>
            <a:picLocks noChangeAspect="1"/>
          </p:cNvPicPr>
          <p:nvPr/>
        </p:nvPicPr>
        <p:blipFill>
          <a:blip r:embed="rId2"/>
          <a:stretch>
            <a:fillRect/>
          </a:stretch>
        </p:blipFill>
        <p:spPr>
          <a:xfrm>
            <a:off x="1646619" y="1132836"/>
            <a:ext cx="6214681" cy="2591249"/>
          </a:xfrm>
          <a:prstGeom prst="rect">
            <a:avLst/>
          </a:prstGeom>
        </p:spPr>
      </p:pic>
    </p:spTree>
    <p:extLst>
      <p:ext uri="{BB962C8B-B14F-4D97-AF65-F5344CB8AC3E}">
        <p14:creationId xmlns:p14="http://schemas.microsoft.com/office/powerpoint/2010/main" val="764091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6. Distribution System Design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19751" y="1200175"/>
            <a:ext cx="8367049" cy="420503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50"/>
              </a:spcAft>
            </a:pPr>
            <a:r>
              <a:rPr lang="en-US" sz="2400" dirty="0">
                <a:solidFill>
                  <a:schemeClr val="tx1"/>
                </a:solidFill>
                <a:latin typeface="Calibri" panose="020F0502020204030204" pitchFamily="34" charset="0"/>
                <a:cs typeface="Calibri" panose="020F0502020204030204" pitchFamily="34" charset="0"/>
              </a:rPr>
              <a:t>Distribution transformers are small (5 to 100 kVA) with 120 V/240 V secondary.</a:t>
            </a:r>
          </a:p>
          <a:p>
            <a:pPr algn="just">
              <a:spcAft>
                <a:spcPts val="150"/>
              </a:spcAft>
            </a:pPr>
            <a:r>
              <a:rPr lang="en-US" sz="2400" dirty="0">
                <a:solidFill>
                  <a:schemeClr val="tx1"/>
                </a:solidFill>
                <a:latin typeface="Calibri" panose="020F0502020204030204" pitchFamily="34" charset="0"/>
                <a:cs typeface="Calibri" panose="020F0502020204030204" pitchFamily="34" charset="0"/>
              </a:rPr>
              <a:t>Transformer size at a location depends on the number and class of customers it serves.</a:t>
            </a:r>
          </a:p>
          <a:p>
            <a:pPr algn="just">
              <a:spcAft>
                <a:spcPts val="150"/>
              </a:spcAft>
            </a:pPr>
            <a:r>
              <a:rPr lang="en-US" sz="2400" dirty="0">
                <a:solidFill>
                  <a:schemeClr val="tx1"/>
                </a:solidFill>
                <a:latin typeface="Calibri" panose="020F0502020204030204" pitchFamily="34" charset="0"/>
                <a:cs typeface="Calibri" panose="020F0502020204030204" pitchFamily="34" charset="0"/>
              </a:rPr>
              <a:t>Transformers typically serve four to eight medium-sized single-family homes.</a:t>
            </a:r>
          </a:p>
          <a:p>
            <a:pPr algn="just">
              <a:spcAft>
                <a:spcPts val="150"/>
              </a:spcAft>
            </a:pPr>
            <a:r>
              <a:rPr lang="en-US" sz="2400" dirty="0">
                <a:solidFill>
                  <a:schemeClr val="tx1"/>
                </a:solidFill>
                <a:latin typeface="Calibri" panose="020F0502020204030204" pitchFamily="34" charset="0"/>
                <a:cs typeface="Calibri" panose="020F0502020204030204" pitchFamily="34" charset="0"/>
              </a:rPr>
              <a:t>If homes are very large, a transformer may serve only one or two homes.</a:t>
            </a:r>
          </a:p>
          <a:p>
            <a:pPr algn="just">
              <a:spcAft>
                <a:spcPts val="150"/>
              </a:spcAft>
            </a:pPr>
            <a:r>
              <a:rPr lang="en-US" sz="2400" dirty="0">
                <a:solidFill>
                  <a:schemeClr val="tx1"/>
                </a:solidFill>
                <a:latin typeface="Calibri" panose="020F0502020204030204" pitchFamily="34" charset="0"/>
                <a:cs typeface="Calibri" panose="020F0502020204030204" pitchFamily="34" charset="0"/>
              </a:rPr>
              <a:t>A single transformer may serve several apartments in a complex.  </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73</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709340" y="6330979"/>
            <a:ext cx="1977460" cy="365125"/>
          </a:xfrm>
        </p:spPr>
        <p:txBody>
          <a:bodyPr/>
          <a:lstStyle/>
          <a:p>
            <a:r>
              <a:rPr lang="en-US" dirty="0" err="1"/>
              <a:t>ECpE</a:t>
            </a:r>
            <a:r>
              <a:rPr lang="en-US" dirty="0"/>
              <a:t> Department</a:t>
            </a:r>
          </a:p>
        </p:txBody>
      </p:sp>
      <p:sp>
        <p:nvSpPr>
          <p:cNvPr id="9" name="Title 1">
            <a:extLst>
              <a:ext uri="{FF2B5EF4-FFF2-40B4-BE49-F238E27FC236}">
                <a16:creationId xmlns:a16="http://schemas.microsoft.com/office/drawing/2014/main" id="{C7A74014-28D4-480A-93DA-8641F505BA8D}"/>
              </a:ext>
            </a:extLst>
          </p:cNvPr>
          <p:cNvSpPr txBox="1">
            <a:spLocks/>
          </p:cNvSpPr>
          <p:nvPr/>
        </p:nvSpPr>
        <p:spPr bwMode="auto">
          <a:xfrm>
            <a:off x="457200" y="71892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400" kern="0" dirty="0">
                <a:latin typeface="Calibri" panose="020F0502020204030204" pitchFamily="34" charset="0"/>
                <a:cs typeface="Calibri" panose="020F0502020204030204" pitchFamily="34" charset="0"/>
              </a:rPr>
              <a:t>6.3 Design of Secondary Systems</a:t>
            </a:r>
          </a:p>
        </p:txBody>
      </p:sp>
    </p:spTree>
    <p:extLst>
      <p:ext uri="{BB962C8B-B14F-4D97-AF65-F5344CB8AC3E}">
        <p14:creationId xmlns:p14="http://schemas.microsoft.com/office/powerpoint/2010/main" val="34988908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6. Distribution System Design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19751" y="1094482"/>
            <a:ext cx="8492779" cy="3429893"/>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50"/>
              </a:spcAft>
            </a:pPr>
            <a:r>
              <a:rPr lang="en-US" sz="2400" dirty="0">
                <a:solidFill>
                  <a:schemeClr val="tx1"/>
                </a:solidFill>
                <a:latin typeface="Calibri" panose="020F0502020204030204" pitchFamily="34" charset="0"/>
                <a:cs typeface="Calibri" panose="020F0502020204030204" pitchFamily="34" charset="0"/>
              </a:rPr>
              <a:t>Overhead distribution systems are predominant worldwide due to lower cost compared to underground systems.</a:t>
            </a:r>
          </a:p>
          <a:p>
            <a:pPr algn="just">
              <a:spcAft>
                <a:spcPts val="150"/>
              </a:spcAft>
            </a:pPr>
            <a:r>
              <a:rPr lang="en-US" sz="2400" dirty="0">
                <a:solidFill>
                  <a:schemeClr val="tx1"/>
                </a:solidFill>
                <a:latin typeface="Calibri" panose="020F0502020204030204" pitchFamily="34" charset="0"/>
                <a:cs typeface="Calibri" panose="020F0502020204030204" pitchFamily="34" charset="0"/>
              </a:rPr>
              <a:t>Underground systems are 5–10 times more expensive than overhead systems.</a:t>
            </a:r>
          </a:p>
          <a:p>
            <a:pPr algn="just">
              <a:spcAft>
                <a:spcPts val="150"/>
              </a:spcAft>
            </a:pPr>
            <a:r>
              <a:rPr lang="en-US" sz="2400" dirty="0">
                <a:solidFill>
                  <a:schemeClr val="tx1"/>
                </a:solidFill>
                <a:latin typeface="Calibri" panose="020F0502020204030204" pitchFamily="34" charset="0"/>
                <a:cs typeface="Calibri" panose="020F0502020204030204" pitchFamily="34" charset="0"/>
              </a:rPr>
              <a:t>Densely populated areas and business districts often use underground systems despite the higher cost. </a:t>
            </a:r>
          </a:p>
          <a:p>
            <a:pPr algn="just">
              <a:spcAft>
                <a:spcPts val="150"/>
              </a:spcAft>
            </a:pPr>
            <a:r>
              <a:rPr lang="en-US" sz="2400" dirty="0">
                <a:solidFill>
                  <a:schemeClr val="tx1"/>
                </a:solidFill>
                <a:latin typeface="Calibri" panose="020F0502020204030204" pitchFamily="34" charset="0"/>
                <a:cs typeface="Calibri" panose="020F0502020204030204" pitchFamily="34" charset="0"/>
              </a:rPr>
              <a:t>Some cities require underground systems in new housing developments for aesthetic reasons.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74</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597144" y="6330979"/>
            <a:ext cx="2089656" cy="365125"/>
          </a:xfrm>
        </p:spPr>
        <p:txBody>
          <a:bodyPr/>
          <a:lstStyle/>
          <a:p>
            <a:r>
              <a:rPr lang="en-US" dirty="0" err="1"/>
              <a:t>ECpE</a:t>
            </a:r>
            <a:r>
              <a:rPr lang="en-US" dirty="0"/>
              <a:t> Department</a:t>
            </a:r>
          </a:p>
        </p:txBody>
      </p:sp>
      <p:sp>
        <p:nvSpPr>
          <p:cNvPr id="9" name="Title 1">
            <a:extLst>
              <a:ext uri="{FF2B5EF4-FFF2-40B4-BE49-F238E27FC236}">
                <a16:creationId xmlns:a16="http://schemas.microsoft.com/office/drawing/2014/main" id="{C7A74014-28D4-480A-93DA-8641F505BA8D}"/>
              </a:ext>
            </a:extLst>
          </p:cNvPr>
          <p:cNvSpPr txBox="1">
            <a:spLocks/>
          </p:cNvSpPr>
          <p:nvPr/>
        </p:nvSpPr>
        <p:spPr bwMode="auto">
          <a:xfrm>
            <a:off x="457200" y="71892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6.4 Underground Distribution Systems</a:t>
            </a:r>
          </a:p>
        </p:txBody>
      </p:sp>
    </p:spTree>
    <p:extLst>
      <p:ext uri="{BB962C8B-B14F-4D97-AF65-F5344CB8AC3E}">
        <p14:creationId xmlns:p14="http://schemas.microsoft.com/office/powerpoint/2010/main" val="2468519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6. Distribution System Design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19751" y="1094482"/>
            <a:ext cx="8492779" cy="422046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50"/>
              </a:spcAft>
            </a:pPr>
            <a:r>
              <a:rPr lang="en-US" sz="2400" dirty="0">
                <a:solidFill>
                  <a:schemeClr val="tx1"/>
                </a:solidFill>
                <a:latin typeface="Calibri" panose="020F0502020204030204" pitchFamily="34" charset="0"/>
                <a:cs typeface="Calibri" panose="020F0502020204030204" pitchFamily="34" charset="0"/>
              </a:rPr>
              <a:t>Developers may choose underground distribution in high-cost subdivisions even without mandates. In some cases, underground systems have underground laterals and secondary systems, but the primary main remains overhead.</a:t>
            </a:r>
          </a:p>
          <a:p>
            <a:pPr algn="just">
              <a:spcAft>
                <a:spcPts val="150"/>
              </a:spcAft>
            </a:pPr>
            <a:r>
              <a:rPr lang="en-US" sz="2400" dirty="0">
                <a:solidFill>
                  <a:schemeClr val="tx1"/>
                </a:solidFill>
                <a:latin typeface="Calibri" panose="020F0502020204030204" pitchFamily="34" charset="0"/>
                <a:cs typeface="Calibri" panose="020F0502020204030204" pitchFamily="34" charset="0"/>
              </a:rPr>
              <a:t>Overhead distribution systems are more vulnerable to failure due to exposure to the environment.</a:t>
            </a:r>
          </a:p>
          <a:p>
            <a:pPr algn="just">
              <a:spcAft>
                <a:spcPts val="150"/>
              </a:spcAft>
            </a:pPr>
            <a:r>
              <a:rPr lang="en-US" sz="2400" dirty="0">
                <a:solidFill>
                  <a:schemeClr val="tx1"/>
                </a:solidFill>
                <a:latin typeface="Calibri" panose="020F0502020204030204" pitchFamily="34" charset="0"/>
                <a:cs typeface="Calibri" panose="020F0502020204030204" pitchFamily="34" charset="0"/>
              </a:rPr>
              <a:t>Overhead systems offer the advantage of easier fault location and repairs.</a:t>
            </a:r>
          </a:p>
          <a:p>
            <a:pPr algn="just">
              <a:spcAft>
                <a:spcPts val="150"/>
              </a:spcAft>
            </a:pPr>
            <a:r>
              <a:rPr lang="en-US" sz="2400" dirty="0">
                <a:solidFill>
                  <a:schemeClr val="tx1"/>
                </a:solidFill>
                <a:latin typeface="Calibri" panose="020F0502020204030204" pitchFamily="34" charset="0"/>
                <a:cs typeface="Calibri" panose="020F0502020204030204" pitchFamily="34" charset="0"/>
              </a:rPr>
              <a:t>Underground systems have fewer faults, but locating and repairing faults is challenging and time-consuming.</a:t>
            </a:r>
          </a:p>
          <a:p>
            <a:pPr algn="just">
              <a:spcAft>
                <a:spcPts val="150"/>
              </a:spcAft>
            </a:pPr>
            <a:endParaRPr lang="en-US" sz="1800" dirty="0">
              <a:solidFill>
                <a:schemeClr val="tx1"/>
              </a:solidFill>
              <a:latin typeface="Calibri" panose="020F0502020204030204" pitchFamily="34" charset="0"/>
              <a:cs typeface="Calibri" panose="020F0502020204030204" pitchFamily="34" charset="0"/>
            </a:endParaRPr>
          </a:p>
          <a:p>
            <a:pPr algn="just">
              <a:spcAft>
                <a:spcPts val="150"/>
              </a:spcAft>
            </a:pPr>
            <a:endParaRPr lang="en-US" sz="1800" dirty="0">
              <a:solidFill>
                <a:schemeClr val="tx1"/>
              </a:solidFill>
              <a:latin typeface="Calibri" panose="020F0502020204030204" pitchFamily="34" charset="0"/>
              <a:cs typeface="Calibri" panose="020F0502020204030204" pitchFamily="34" charset="0"/>
            </a:endParaRPr>
          </a:p>
          <a:p>
            <a:pPr algn="just">
              <a:spcAft>
                <a:spcPts val="150"/>
              </a:spcAft>
            </a:pPr>
            <a:endParaRPr lang="en-US" sz="18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75</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597144" y="6330979"/>
            <a:ext cx="2089656" cy="365125"/>
          </a:xfrm>
        </p:spPr>
        <p:txBody>
          <a:bodyPr/>
          <a:lstStyle/>
          <a:p>
            <a:r>
              <a:rPr lang="en-US" dirty="0" err="1"/>
              <a:t>ECpE</a:t>
            </a:r>
            <a:r>
              <a:rPr lang="en-US" dirty="0"/>
              <a:t> Department</a:t>
            </a:r>
          </a:p>
        </p:txBody>
      </p:sp>
      <p:sp>
        <p:nvSpPr>
          <p:cNvPr id="9" name="Title 1">
            <a:extLst>
              <a:ext uri="{FF2B5EF4-FFF2-40B4-BE49-F238E27FC236}">
                <a16:creationId xmlns:a16="http://schemas.microsoft.com/office/drawing/2014/main" id="{C7A74014-28D4-480A-93DA-8641F505BA8D}"/>
              </a:ext>
            </a:extLst>
          </p:cNvPr>
          <p:cNvSpPr txBox="1">
            <a:spLocks/>
          </p:cNvSpPr>
          <p:nvPr/>
        </p:nvSpPr>
        <p:spPr bwMode="auto">
          <a:xfrm>
            <a:off x="457200" y="71892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6.4 Underground Distribution Systems</a:t>
            </a:r>
          </a:p>
        </p:txBody>
      </p:sp>
    </p:spTree>
    <p:extLst>
      <p:ext uri="{BB962C8B-B14F-4D97-AF65-F5344CB8AC3E}">
        <p14:creationId xmlns:p14="http://schemas.microsoft.com/office/powerpoint/2010/main" val="10584617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6. Distribution System Design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19751" y="1087665"/>
            <a:ext cx="8367049" cy="4105120"/>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50"/>
              </a:spcAft>
            </a:pPr>
            <a:r>
              <a:rPr lang="en-US" sz="2400" dirty="0">
                <a:solidFill>
                  <a:schemeClr val="tx1"/>
                </a:solidFill>
                <a:latin typeface="Calibri" panose="020F0502020204030204" pitchFamily="34" charset="0"/>
                <a:cs typeface="Calibri" panose="020F0502020204030204" pitchFamily="34" charset="0"/>
              </a:rPr>
              <a:t>Distribution systems can be categorized into urban, semi-urban, and rural based on load density.</a:t>
            </a:r>
          </a:p>
          <a:p>
            <a:pPr algn="just">
              <a:spcAft>
                <a:spcPts val="150"/>
              </a:spcAft>
            </a:pPr>
            <a:r>
              <a:rPr lang="en-US" sz="2400" dirty="0">
                <a:solidFill>
                  <a:schemeClr val="tx1"/>
                </a:solidFill>
                <a:latin typeface="Calibri" panose="020F0502020204030204" pitchFamily="34" charset="0"/>
                <a:cs typeface="Calibri" panose="020F0502020204030204" pitchFamily="34" charset="0"/>
              </a:rPr>
              <a:t>Urban systems have high load density, smaller substation spacing, larger transformers, and bigger feeders.</a:t>
            </a:r>
          </a:p>
          <a:p>
            <a:pPr algn="just">
              <a:spcAft>
                <a:spcPts val="150"/>
              </a:spcAft>
            </a:pPr>
            <a:r>
              <a:rPr lang="en-US" sz="2400" dirty="0">
                <a:solidFill>
                  <a:schemeClr val="tx1"/>
                </a:solidFill>
                <a:latin typeface="Calibri" panose="020F0502020204030204" pitchFamily="34" charset="0"/>
                <a:cs typeface="Calibri" panose="020F0502020204030204" pitchFamily="34" charset="0"/>
              </a:rPr>
              <a:t>Urban systems are mostly thermally limited. The total load that a substation can supply is based on the thermal loading capacity of transformers and feeders. Voltage drop is usually not a problem. </a:t>
            </a:r>
          </a:p>
          <a:p>
            <a:pPr algn="just">
              <a:spcAft>
                <a:spcPts val="150"/>
              </a:spcAft>
            </a:pPr>
            <a:endParaRPr lang="en-US" sz="18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76</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553200" y="6330979"/>
            <a:ext cx="2133600" cy="365125"/>
          </a:xfrm>
        </p:spPr>
        <p:txBody>
          <a:bodyPr/>
          <a:lstStyle/>
          <a:p>
            <a:r>
              <a:rPr lang="en-US" dirty="0" err="1"/>
              <a:t>ECpE</a:t>
            </a:r>
            <a:r>
              <a:rPr lang="en-US" dirty="0"/>
              <a:t> Department</a:t>
            </a:r>
          </a:p>
        </p:txBody>
      </p:sp>
      <p:sp>
        <p:nvSpPr>
          <p:cNvPr id="9" name="Title 1">
            <a:extLst>
              <a:ext uri="{FF2B5EF4-FFF2-40B4-BE49-F238E27FC236}">
                <a16:creationId xmlns:a16="http://schemas.microsoft.com/office/drawing/2014/main" id="{C7A74014-28D4-480A-93DA-8641F505BA8D}"/>
              </a:ext>
            </a:extLst>
          </p:cNvPr>
          <p:cNvSpPr txBox="1">
            <a:spLocks/>
          </p:cNvSpPr>
          <p:nvPr/>
        </p:nvSpPr>
        <p:spPr bwMode="auto">
          <a:xfrm>
            <a:off x="457200" y="71892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6.5 Rural vs. Urban Systems</a:t>
            </a:r>
          </a:p>
        </p:txBody>
      </p:sp>
    </p:spTree>
    <p:extLst>
      <p:ext uri="{BB962C8B-B14F-4D97-AF65-F5344CB8AC3E}">
        <p14:creationId xmlns:p14="http://schemas.microsoft.com/office/powerpoint/2010/main" val="2578849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6. Distribution System Design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19751" y="1087665"/>
            <a:ext cx="8367049" cy="4105120"/>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50"/>
              </a:spcAft>
            </a:pPr>
            <a:r>
              <a:rPr lang="en-US" sz="2400" dirty="0">
                <a:solidFill>
                  <a:schemeClr val="tx1"/>
                </a:solidFill>
                <a:latin typeface="Calibri" panose="020F0502020204030204" pitchFamily="34" charset="0"/>
                <a:cs typeface="Calibri" panose="020F0502020204030204" pitchFamily="34" charset="0"/>
              </a:rPr>
              <a:t>Rural systems have low load density, larger substation spacing, smaller transformers, and smaller feeders.</a:t>
            </a:r>
          </a:p>
          <a:p>
            <a:pPr algn="just">
              <a:spcAft>
                <a:spcPts val="150"/>
              </a:spcAft>
            </a:pPr>
            <a:r>
              <a:rPr lang="en-US" sz="2400" dirty="0">
                <a:solidFill>
                  <a:schemeClr val="tx1"/>
                </a:solidFill>
                <a:latin typeface="Calibri" panose="020F0502020204030204" pitchFamily="34" charset="0"/>
                <a:cs typeface="Calibri" panose="020F0502020204030204" pitchFamily="34" charset="0"/>
              </a:rPr>
              <a:t>Semi-urban systems fall between urban and rural systems in terms of characteristics.</a:t>
            </a:r>
          </a:p>
          <a:p>
            <a:pPr algn="just">
              <a:spcAft>
                <a:spcPts val="150"/>
              </a:spcAft>
            </a:pPr>
            <a:r>
              <a:rPr lang="en-US" sz="2400" dirty="0">
                <a:solidFill>
                  <a:schemeClr val="tx1"/>
                </a:solidFill>
                <a:latin typeface="Calibri" panose="020F0502020204030204" pitchFamily="34" charset="0"/>
                <a:cs typeface="Calibri" panose="020F0502020204030204" pitchFamily="34" charset="0"/>
              </a:rPr>
              <a:t>Urban systems often have multiple power transformers and sufficient NO tie points, leading to higher reliability.</a:t>
            </a:r>
          </a:p>
          <a:p>
            <a:pPr algn="just">
              <a:spcAft>
                <a:spcPts val="150"/>
              </a:spcAft>
            </a:pPr>
            <a:r>
              <a:rPr lang="en-US" sz="2400" dirty="0">
                <a:solidFill>
                  <a:schemeClr val="tx1"/>
                </a:solidFill>
                <a:latin typeface="Calibri" panose="020F0502020204030204" pitchFamily="34" charset="0"/>
                <a:cs typeface="Calibri" panose="020F0502020204030204" pitchFamily="34" charset="0"/>
              </a:rPr>
              <a:t>Rural systems are usually voltage drop-limited due to long feeder lengths.</a:t>
            </a:r>
          </a:p>
          <a:p>
            <a:pPr algn="just">
              <a:spcAft>
                <a:spcPts val="150"/>
              </a:spcAft>
            </a:pPr>
            <a:r>
              <a:rPr lang="en-US" sz="2400" dirty="0">
                <a:solidFill>
                  <a:schemeClr val="tx1"/>
                </a:solidFill>
                <a:latin typeface="Calibri" panose="020F0502020204030204" pitchFamily="34" charset="0"/>
                <a:cs typeface="Calibri" panose="020F0502020204030204" pitchFamily="34" charset="0"/>
              </a:rPr>
              <a:t>Semi-urban systems may experience a combination of thermal and voltage drop limitations based on design choices.</a:t>
            </a:r>
          </a:p>
          <a:p>
            <a:pPr algn="just">
              <a:spcAft>
                <a:spcPts val="150"/>
              </a:spcAft>
            </a:pPr>
            <a:endParaRPr lang="en-US" sz="1800" dirty="0">
              <a:solidFill>
                <a:schemeClr val="tx1"/>
              </a:solidFill>
              <a:latin typeface="Calibri" panose="020F0502020204030204" pitchFamily="34" charset="0"/>
              <a:cs typeface="Calibri" panose="020F0502020204030204" pitchFamily="34" charset="0"/>
            </a:endParaRPr>
          </a:p>
          <a:p>
            <a:pPr algn="just">
              <a:spcAft>
                <a:spcPts val="150"/>
              </a:spcAft>
            </a:pPr>
            <a:endParaRPr lang="en-US" sz="18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77</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553200" y="6330979"/>
            <a:ext cx="2133600" cy="365125"/>
          </a:xfrm>
        </p:spPr>
        <p:txBody>
          <a:bodyPr/>
          <a:lstStyle/>
          <a:p>
            <a:r>
              <a:rPr lang="en-US" dirty="0" err="1"/>
              <a:t>ECpE</a:t>
            </a:r>
            <a:r>
              <a:rPr lang="en-US" dirty="0"/>
              <a:t> Department</a:t>
            </a:r>
          </a:p>
        </p:txBody>
      </p:sp>
      <p:sp>
        <p:nvSpPr>
          <p:cNvPr id="9" name="Title 1">
            <a:extLst>
              <a:ext uri="{FF2B5EF4-FFF2-40B4-BE49-F238E27FC236}">
                <a16:creationId xmlns:a16="http://schemas.microsoft.com/office/drawing/2014/main" id="{C7A74014-28D4-480A-93DA-8641F505BA8D}"/>
              </a:ext>
            </a:extLst>
          </p:cNvPr>
          <p:cNvSpPr txBox="1">
            <a:spLocks/>
          </p:cNvSpPr>
          <p:nvPr/>
        </p:nvSpPr>
        <p:spPr bwMode="auto">
          <a:xfrm>
            <a:off x="457200" y="71892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6.5 Rural vs. Urban Systems</a:t>
            </a:r>
          </a:p>
        </p:txBody>
      </p:sp>
    </p:spTree>
    <p:extLst>
      <p:ext uri="{BB962C8B-B14F-4D97-AF65-F5344CB8AC3E}">
        <p14:creationId xmlns:p14="http://schemas.microsoft.com/office/powerpoint/2010/main" val="40995658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7. Cold Load Pickup (CLPU)</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19751" y="1087665"/>
            <a:ext cx="8367049" cy="4105120"/>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50"/>
              </a:spcAft>
            </a:pPr>
            <a:r>
              <a:rPr lang="en-US" sz="2400" dirty="0">
                <a:solidFill>
                  <a:schemeClr val="tx1"/>
                </a:solidFill>
                <a:latin typeface="Calibri" panose="020F0502020204030204" pitchFamily="34" charset="0"/>
                <a:cs typeface="Calibri" panose="020F0502020204030204" pitchFamily="34" charset="0"/>
              </a:rPr>
              <a:t>Categories of Residential Feeder Loads:</a:t>
            </a:r>
          </a:p>
          <a:p>
            <a:pPr lvl="1" algn="just">
              <a:spcAft>
                <a:spcPts val="15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Thermostatically controlled devices (e.g., air conditioners, heaters, refrigerators).</a:t>
            </a:r>
          </a:p>
          <a:p>
            <a:pPr lvl="1" algn="just">
              <a:spcAft>
                <a:spcPts val="15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Manually controlled loads (operated by occupants based on needs).</a:t>
            </a:r>
          </a:p>
          <a:p>
            <a:pPr algn="just">
              <a:spcAft>
                <a:spcPts val="150"/>
              </a:spcAft>
            </a:pPr>
            <a:r>
              <a:rPr lang="en-US" sz="2400" dirty="0">
                <a:solidFill>
                  <a:schemeClr val="tx1"/>
                </a:solidFill>
                <a:latin typeface="Calibri" panose="020F0502020204030204" pitchFamily="34" charset="0"/>
                <a:cs typeface="Calibri" panose="020F0502020204030204" pitchFamily="34" charset="0"/>
              </a:rPr>
              <a:t>Contribution of Thermostatically Controlled Devices:</a:t>
            </a:r>
          </a:p>
          <a:p>
            <a:pPr lvl="1" algn="just">
              <a:spcAft>
                <a:spcPts val="15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Largest share of total load in typical houses.</a:t>
            </a:r>
          </a:p>
          <a:p>
            <a:pPr lvl="1" algn="just">
              <a:spcAft>
                <a:spcPts val="15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Contribution depends occupants' lifestyle.</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78</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36412" y="6330979"/>
            <a:ext cx="2050388" cy="365125"/>
          </a:xfrm>
        </p:spPr>
        <p:txBody>
          <a:bodyPr/>
          <a:lstStyle/>
          <a:p>
            <a:r>
              <a:rPr lang="en-US" dirty="0" err="1"/>
              <a:t>ECpE</a:t>
            </a:r>
            <a:r>
              <a:rPr lang="en-US" dirty="0"/>
              <a:t> Department</a:t>
            </a:r>
          </a:p>
        </p:txBody>
      </p:sp>
      <p:sp>
        <p:nvSpPr>
          <p:cNvPr id="9" name="Title 1">
            <a:extLst>
              <a:ext uri="{FF2B5EF4-FFF2-40B4-BE49-F238E27FC236}">
                <a16:creationId xmlns:a16="http://schemas.microsoft.com/office/drawing/2014/main" id="{C7A74014-28D4-480A-93DA-8641F505BA8D}"/>
              </a:ext>
            </a:extLst>
          </p:cNvPr>
          <p:cNvSpPr txBox="1">
            <a:spLocks/>
          </p:cNvSpPr>
          <p:nvPr/>
        </p:nvSpPr>
        <p:spPr bwMode="auto">
          <a:xfrm>
            <a:off x="457200" y="71892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7.1 CLPU Fundamentals</a:t>
            </a:r>
          </a:p>
        </p:txBody>
      </p:sp>
    </p:spTree>
    <p:extLst>
      <p:ext uri="{BB962C8B-B14F-4D97-AF65-F5344CB8AC3E}">
        <p14:creationId xmlns:p14="http://schemas.microsoft.com/office/powerpoint/2010/main" val="8190884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7. Cold Load Pickup (CLPU)</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19751" y="1087665"/>
            <a:ext cx="8367049" cy="4105120"/>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50"/>
              </a:spcAft>
            </a:pPr>
            <a:r>
              <a:rPr lang="en-US" sz="2400" dirty="0">
                <a:solidFill>
                  <a:schemeClr val="tx1"/>
                </a:solidFill>
                <a:latin typeface="Calibri" panose="020F0502020204030204" pitchFamily="34" charset="0"/>
                <a:cs typeface="Calibri" panose="020F0502020204030204" pitchFamily="34" charset="0"/>
              </a:rPr>
              <a:t>Diversity Among Loads in Groups of Houses:</a:t>
            </a:r>
          </a:p>
          <a:p>
            <a:pPr lvl="1" algn="just">
              <a:spcAft>
                <a:spcPts val="15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Aggregate load lower than connected load under normal conditions.</a:t>
            </a:r>
          </a:p>
          <a:p>
            <a:pPr lvl="1" algn="just">
              <a:spcAft>
                <a:spcPts val="15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Impact of extended interruption: Immediate activation of thermostatically controlled devices upon power restoration.</a:t>
            </a:r>
          </a:p>
          <a:p>
            <a:pPr lvl="1" algn="just">
              <a:spcAft>
                <a:spcPts val="15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Higher post-restoration load from manually controlled devices due to user demand.</a:t>
            </a:r>
          </a:p>
          <a:p>
            <a:pPr algn="just">
              <a:spcAft>
                <a:spcPts val="150"/>
              </a:spcAft>
            </a:pPr>
            <a:r>
              <a:rPr lang="en-US" sz="2400" dirty="0">
                <a:solidFill>
                  <a:schemeClr val="tx1"/>
                </a:solidFill>
                <a:latin typeface="Calibri" panose="020F0502020204030204" pitchFamily="34" charset="0"/>
                <a:cs typeface="Calibri" panose="020F0502020204030204" pitchFamily="34" charset="0"/>
              </a:rPr>
              <a:t>Cold Load Pickup (CLPU) Phenomenon:</a:t>
            </a:r>
          </a:p>
          <a:p>
            <a:pPr lvl="1" algn="just">
              <a:spcAft>
                <a:spcPts val="15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Experienced after extended power interruption.</a:t>
            </a:r>
          </a:p>
          <a:p>
            <a:pPr algn="just">
              <a:spcAft>
                <a:spcPts val="150"/>
              </a:spcAft>
            </a:pPr>
            <a:endParaRPr lang="en-US" sz="18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79</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36412" y="6330979"/>
            <a:ext cx="2050388" cy="365125"/>
          </a:xfrm>
        </p:spPr>
        <p:txBody>
          <a:bodyPr/>
          <a:lstStyle/>
          <a:p>
            <a:r>
              <a:rPr lang="en-US" dirty="0" err="1"/>
              <a:t>ECpE</a:t>
            </a:r>
            <a:r>
              <a:rPr lang="en-US" dirty="0"/>
              <a:t> Department</a:t>
            </a:r>
          </a:p>
        </p:txBody>
      </p:sp>
      <p:sp>
        <p:nvSpPr>
          <p:cNvPr id="9" name="Title 1">
            <a:extLst>
              <a:ext uri="{FF2B5EF4-FFF2-40B4-BE49-F238E27FC236}">
                <a16:creationId xmlns:a16="http://schemas.microsoft.com/office/drawing/2014/main" id="{C7A74014-28D4-480A-93DA-8641F505BA8D}"/>
              </a:ext>
            </a:extLst>
          </p:cNvPr>
          <p:cNvSpPr txBox="1">
            <a:spLocks/>
          </p:cNvSpPr>
          <p:nvPr/>
        </p:nvSpPr>
        <p:spPr bwMode="auto">
          <a:xfrm>
            <a:off x="457200" y="71892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7.1 CLPU Fundamentals</a:t>
            </a:r>
          </a:p>
        </p:txBody>
      </p:sp>
    </p:spTree>
    <p:extLst>
      <p:ext uri="{BB962C8B-B14F-4D97-AF65-F5344CB8AC3E}">
        <p14:creationId xmlns:p14="http://schemas.microsoft.com/office/powerpoint/2010/main" val="344283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2. Traditional vs. Modern Approaches to Planning</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779458"/>
            <a:ext cx="8229600" cy="2430467"/>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200"/>
              </a:spcAft>
            </a:pPr>
            <a:r>
              <a:rPr lang="en-US" sz="2400" dirty="0">
                <a:solidFill>
                  <a:srgbClr val="FF0000"/>
                </a:solidFill>
                <a:latin typeface="Calibri" panose="020F0502020204030204" pitchFamily="34" charset="0"/>
                <a:cs typeface="Calibri" panose="020F0502020204030204" pitchFamily="34" charset="0"/>
              </a:rPr>
              <a:t>Modern systems: </a:t>
            </a:r>
            <a:r>
              <a:rPr lang="en-US" sz="2400" dirty="0">
                <a:solidFill>
                  <a:schemeClr val="tx1"/>
                </a:solidFill>
                <a:latin typeface="Calibri" panose="020F0502020204030204" pitchFamily="34" charset="0"/>
                <a:cs typeface="Calibri" panose="020F0502020204030204" pitchFamily="34" charset="0"/>
              </a:rPr>
              <a:t>More metering capabilities thanks to distribution automation and advanced metering infrastructure. Increased automation provides accurate data, eliminating some assumptions in planning.</a:t>
            </a:r>
          </a:p>
          <a:p>
            <a:pPr algn="just">
              <a:spcAft>
                <a:spcPts val="1200"/>
              </a:spcAft>
            </a:pPr>
            <a:r>
              <a:rPr lang="en-US" sz="2400" dirty="0">
                <a:solidFill>
                  <a:srgbClr val="FF0000"/>
                </a:solidFill>
                <a:latin typeface="Calibri" panose="020F0502020204030204" pitchFamily="34" charset="0"/>
                <a:cs typeface="Calibri" panose="020F0502020204030204" pitchFamily="34" charset="0"/>
              </a:rPr>
              <a:t>Traditional approach: </a:t>
            </a:r>
            <a:r>
              <a:rPr lang="en-US" sz="2400" dirty="0">
                <a:solidFill>
                  <a:schemeClr val="tx1"/>
                </a:solidFill>
                <a:latin typeface="Calibri" panose="020F0502020204030204" pitchFamily="34" charset="0"/>
                <a:cs typeface="Calibri" panose="020F0502020204030204" pitchFamily="34" charset="0"/>
              </a:rPr>
              <a:t>Design to meet peak demand.</a:t>
            </a:r>
          </a:p>
          <a:p>
            <a:pPr marL="0" indent="0" algn="just">
              <a:spcAft>
                <a:spcPts val="1200"/>
              </a:spcAft>
              <a:buNone/>
            </a:pPr>
            <a:endParaRPr lang="en-US" sz="18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8</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2983644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7. Cold Load Pickup (CLPU)</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19751" y="1087665"/>
            <a:ext cx="8367049" cy="4903560"/>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lvl="1" algn="just">
              <a:spcBef>
                <a:spcPts val="0"/>
              </a:spcBef>
              <a:spcAft>
                <a:spcPts val="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Four phases: inrush, motor starting, motor running, and enduring.</a:t>
            </a:r>
          </a:p>
          <a:p>
            <a:pPr lvl="1" algn="just">
              <a:spcBef>
                <a:spcPts val="0"/>
              </a:spcBef>
              <a:spcAft>
                <a:spcPts val="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First three phases &lt;15 s, current may reach 5–15 times of pre-outage current.</a:t>
            </a:r>
          </a:p>
          <a:p>
            <a:pPr lvl="1" algn="just">
              <a:spcBef>
                <a:spcPts val="0"/>
              </a:spcBef>
              <a:spcAft>
                <a:spcPts val="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Enduring phase until normal load diversity is restored, lasting hours.</a:t>
            </a:r>
          </a:p>
          <a:p>
            <a:pPr lvl="1" algn="just">
              <a:spcBef>
                <a:spcPts val="0"/>
              </a:spcBef>
              <a:spcAft>
                <a:spcPts val="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Influenced by outage time, temperature, device type, and ratings.</a:t>
            </a:r>
          </a:p>
          <a:p>
            <a:pPr algn="just">
              <a:spcBef>
                <a:spcPts val="0"/>
              </a:spcBef>
              <a:spcAft>
                <a:spcPts val="0"/>
              </a:spcAft>
            </a:pPr>
            <a:r>
              <a:rPr lang="en-US" sz="2400" dirty="0">
                <a:solidFill>
                  <a:schemeClr val="tx1"/>
                </a:solidFill>
                <a:latin typeface="Calibri" panose="020F0502020204030204" pitchFamily="34" charset="0"/>
                <a:cs typeface="Calibri" panose="020F0502020204030204" pitchFamily="34" charset="0"/>
              </a:rPr>
              <a:t>Historical Context of CLPU:</a:t>
            </a:r>
          </a:p>
          <a:p>
            <a:pPr lvl="1" algn="just">
              <a:spcBef>
                <a:spcPts val="0"/>
              </a:spcBef>
              <a:spcAft>
                <a:spcPts val="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Originated in 1940s due to high inrush currents hindering reenergization.</a:t>
            </a:r>
          </a:p>
          <a:p>
            <a:pPr lvl="1" algn="just">
              <a:spcBef>
                <a:spcPts val="0"/>
              </a:spcBef>
              <a:spcAft>
                <a:spcPts val="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Solutions include inverse characteristic relays and distribution system sectionalization.</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80</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597144" y="6330979"/>
            <a:ext cx="2089656" cy="365125"/>
          </a:xfrm>
        </p:spPr>
        <p:txBody>
          <a:bodyPr/>
          <a:lstStyle/>
          <a:p>
            <a:r>
              <a:rPr lang="en-US" dirty="0" err="1"/>
              <a:t>ECpE</a:t>
            </a:r>
            <a:r>
              <a:rPr lang="en-US" dirty="0"/>
              <a:t> Department</a:t>
            </a:r>
          </a:p>
        </p:txBody>
      </p:sp>
      <p:sp>
        <p:nvSpPr>
          <p:cNvPr id="9" name="Title 1">
            <a:extLst>
              <a:ext uri="{FF2B5EF4-FFF2-40B4-BE49-F238E27FC236}">
                <a16:creationId xmlns:a16="http://schemas.microsoft.com/office/drawing/2014/main" id="{C7A74014-28D4-480A-93DA-8641F505BA8D}"/>
              </a:ext>
            </a:extLst>
          </p:cNvPr>
          <p:cNvSpPr txBox="1">
            <a:spLocks/>
          </p:cNvSpPr>
          <p:nvPr/>
        </p:nvSpPr>
        <p:spPr bwMode="auto">
          <a:xfrm>
            <a:off x="457200" y="71892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7.1 CLPU Fundamentals</a:t>
            </a:r>
          </a:p>
        </p:txBody>
      </p:sp>
    </p:spTree>
    <p:extLst>
      <p:ext uri="{BB962C8B-B14F-4D97-AF65-F5344CB8AC3E}">
        <p14:creationId xmlns:p14="http://schemas.microsoft.com/office/powerpoint/2010/main" val="30373525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7. Cold Load Pickup (CLPU)</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19751" y="1087665"/>
            <a:ext cx="8367049" cy="3589110"/>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50"/>
              </a:spcAft>
            </a:pPr>
            <a:r>
              <a:rPr lang="en-US" sz="2400" dirty="0">
                <a:solidFill>
                  <a:schemeClr val="tx1"/>
                </a:solidFill>
                <a:latin typeface="Calibri" panose="020F0502020204030204" pitchFamily="34" charset="0"/>
                <a:cs typeface="Calibri" panose="020F0502020204030204" pitchFamily="34" charset="0"/>
              </a:rPr>
              <a:t>Increasing Presence of Thermostatically Controlled Devices:</a:t>
            </a:r>
          </a:p>
          <a:p>
            <a:pPr lvl="1" algn="just">
              <a:spcAft>
                <a:spcPts val="15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Growing penetration in distribution systems.</a:t>
            </a:r>
          </a:p>
          <a:p>
            <a:pPr lvl="1" algn="just">
              <a:spcAft>
                <a:spcPts val="15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CLPU restoration issues preceding serious overloading problems.</a:t>
            </a:r>
          </a:p>
          <a:p>
            <a:pPr algn="just">
              <a:spcAft>
                <a:spcPts val="150"/>
              </a:spcAft>
            </a:pPr>
            <a:r>
              <a:rPr lang="en-US" sz="2400" dirty="0">
                <a:solidFill>
                  <a:schemeClr val="tx1"/>
                </a:solidFill>
                <a:latin typeface="Calibri" panose="020F0502020204030204" pitchFamily="34" charset="0"/>
                <a:cs typeface="Calibri" panose="020F0502020204030204" pitchFamily="34" charset="0"/>
              </a:rPr>
              <a:t>Significance of Sustained Load After Restoration:</a:t>
            </a:r>
          </a:p>
          <a:p>
            <a:pPr lvl="1" algn="just">
              <a:spcAft>
                <a:spcPts val="15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Important consideration for loading limitations of distribution equipment.</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81</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597144" y="6330979"/>
            <a:ext cx="2089656" cy="365125"/>
          </a:xfrm>
        </p:spPr>
        <p:txBody>
          <a:bodyPr/>
          <a:lstStyle/>
          <a:p>
            <a:r>
              <a:rPr lang="en-US" dirty="0" err="1"/>
              <a:t>ECpE</a:t>
            </a:r>
            <a:r>
              <a:rPr lang="en-US" dirty="0"/>
              <a:t> Department</a:t>
            </a:r>
          </a:p>
        </p:txBody>
      </p:sp>
      <p:sp>
        <p:nvSpPr>
          <p:cNvPr id="9" name="Title 1">
            <a:extLst>
              <a:ext uri="{FF2B5EF4-FFF2-40B4-BE49-F238E27FC236}">
                <a16:creationId xmlns:a16="http://schemas.microsoft.com/office/drawing/2014/main" id="{C7A74014-28D4-480A-93DA-8641F505BA8D}"/>
              </a:ext>
            </a:extLst>
          </p:cNvPr>
          <p:cNvSpPr txBox="1">
            <a:spLocks/>
          </p:cNvSpPr>
          <p:nvPr/>
        </p:nvSpPr>
        <p:spPr bwMode="auto">
          <a:xfrm>
            <a:off x="457200" y="71892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7.1 CLPU Fundamentals</a:t>
            </a:r>
          </a:p>
        </p:txBody>
      </p:sp>
    </p:spTree>
    <p:extLst>
      <p:ext uri="{BB962C8B-B14F-4D97-AF65-F5344CB8AC3E}">
        <p14:creationId xmlns:p14="http://schemas.microsoft.com/office/powerpoint/2010/main" val="17256390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7. Cold Load Pickup (CLPU)</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19751" y="1087665"/>
            <a:ext cx="4017527" cy="4785812"/>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50"/>
              </a:spcAft>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Main idea: develop a physically‐based load model for individual loads. Then use aggregation of these loads to find the total demand.</a:t>
            </a:r>
          </a:p>
          <a:p>
            <a:pPr algn="just">
              <a:spcAft>
                <a:spcPts val="150"/>
              </a:spcAft>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Aggregated load behavior can be determined based on these models using numerical techniques by solving partial differential equations or by Monte Carlo simulation.</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82</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553200" y="6330979"/>
            <a:ext cx="2133600" cy="365125"/>
          </a:xfrm>
        </p:spPr>
        <p:txBody>
          <a:bodyPr/>
          <a:lstStyle/>
          <a:p>
            <a:r>
              <a:rPr lang="en-US" dirty="0" err="1"/>
              <a:t>ECpE</a:t>
            </a:r>
            <a:r>
              <a:rPr lang="en-US" dirty="0"/>
              <a:t> Department</a:t>
            </a:r>
          </a:p>
        </p:txBody>
      </p:sp>
      <p:sp>
        <p:nvSpPr>
          <p:cNvPr id="9" name="Title 1">
            <a:extLst>
              <a:ext uri="{FF2B5EF4-FFF2-40B4-BE49-F238E27FC236}">
                <a16:creationId xmlns:a16="http://schemas.microsoft.com/office/drawing/2014/main" id="{C7A74014-28D4-480A-93DA-8641F505BA8D}"/>
              </a:ext>
            </a:extLst>
          </p:cNvPr>
          <p:cNvSpPr txBox="1">
            <a:spLocks/>
          </p:cNvSpPr>
          <p:nvPr/>
        </p:nvSpPr>
        <p:spPr bwMode="auto">
          <a:xfrm>
            <a:off x="457200" y="71892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7.2 CLPU Models</a:t>
            </a:r>
          </a:p>
        </p:txBody>
      </p:sp>
      <p:pic>
        <p:nvPicPr>
          <p:cNvPr id="6" name="Picture 5" descr="A line graph with a point&#10;&#10;Description automatically generated">
            <a:extLst>
              <a:ext uri="{FF2B5EF4-FFF2-40B4-BE49-F238E27FC236}">
                <a16:creationId xmlns:a16="http://schemas.microsoft.com/office/drawing/2014/main" id="{35AE9200-1D63-75F7-6A6C-E38DCF6B48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4282" y="3164364"/>
            <a:ext cx="3089224" cy="2057212"/>
          </a:xfrm>
          <a:prstGeom prst="rect">
            <a:avLst/>
          </a:prstGeom>
        </p:spPr>
      </p:pic>
      <p:pic>
        <p:nvPicPr>
          <p:cNvPr id="10" name="Picture 9" descr="A graph with a line and a dotted line&#10;&#10;Description automatically generated">
            <a:extLst>
              <a:ext uri="{FF2B5EF4-FFF2-40B4-BE49-F238E27FC236}">
                <a16:creationId xmlns:a16="http://schemas.microsoft.com/office/drawing/2014/main" id="{15DD6D85-3D34-1237-EE8C-7EDC4C3455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528" y="648689"/>
            <a:ext cx="3371920" cy="1975469"/>
          </a:xfrm>
          <a:prstGeom prst="rect">
            <a:avLst/>
          </a:prstGeom>
        </p:spPr>
      </p:pic>
      <p:sp>
        <p:nvSpPr>
          <p:cNvPr id="11" name="TextBox 10">
            <a:extLst>
              <a:ext uri="{FF2B5EF4-FFF2-40B4-BE49-F238E27FC236}">
                <a16:creationId xmlns:a16="http://schemas.microsoft.com/office/drawing/2014/main" id="{0B922A59-FB2C-1DDF-560C-074FE4309938}"/>
              </a:ext>
            </a:extLst>
          </p:cNvPr>
          <p:cNvSpPr txBox="1"/>
          <p:nvPr/>
        </p:nvSpPr>
        <p:spPr>
          <a:xfrm>
            <a:off x="4308307" y="5228542"/>
            <a:ext cx="4628130" cy="523220"/>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Fig. Delayed exponential model for cold load pickup. </a:t>
            </a:r>
            <a:r>
              <a:rPr lang="en-US" sz="1400" i="1" dirty="0">
                <a:latin typeface="Calibri" panose="020F0502020204030204" pitchFamily="34" charset="0"/>
                <a:cs typeface="Calibri" panose="020F0502020204030204" pitchFamily="34" charset="0"/>
              </a:rPr>
              <a:t>S</a:t>
            </a:r>
            <a:r>
              <a:rPr lang="en-US" sz="1400" i="1" baseline="-25000" dirty="0">
                <a:latin typeface="Calibri" panose="020F0502020204030204" pitchFamily="34" charset="0"/>
                <a:cs typeface="Calibri" panose="020F0502020204030204" pitchFamily="34" charset="0"/>
              </a:rPr>
              <a:t>U</a:t>
            </a:r>
            <a:r>
              <a:rPr lang="en-US" sz="1400" dirty="0">
                <a:latin typeface="Calibri" panose="020F0502020204030204" pitchFamily="34" charset="0"/>
                <a:cs typeface="Calibri" panose="020F0502020204030204" pitchFamily="34" charset="0"/>
              </a:rPr>
              <a:t> is the </a:t>
            </a:r>
          </a:p>
          <a:p>
            <a:pPr algn="ctr"/>
            <a:r>
              <a:rPr lang="en-US" sz="1400" dirty="0">
                <a:latin typeface="Calibri" panose="020F0502020204030204" pitchFamily="34" charset="0"/>
                <a:cs typeface="Calibri" panose="020F0502020204030204" pitchFamily="34" charset="0"/>
              </a:rPr>
              <a:t>undiversified load and </a:t>
            </a:r>
            <a:r>
              <a:rPr lang="en-US" sz="1400" i="1" dirty="0">
                <a:latin typeface="Calibri" panose="020F0502020204030204" pitchFamily="34" charset="0"/>
                <a:cs typeface="Calibri" panose="020F0502020204030204" pitchFamily="34" charset="0"/>
              </a:rPr>
              <a:t>S</a:t>
            </a:r>
            <a:r>
              <a:rPr lang="en-US" sz="1400" i="1" baseline="-25000" dirty="0">
                <a:latin typeface="Calibri" panose="020F0502020204030204" pitchFamily="34" charset="0"/>
                <a:cs typeface="Calibri" panose="020F0502020204030204" pitchFamily="34" charset="0"/>
              </a:rPr>
              <a:t>D</a:t>
            </a:r>
            <a:r>
              <a:rPr lang="en-US" sz="1400" dirty="0">
                <a:latin typeface="Calibri" panose="020F0502020204030204" pitchFamily="34" charset="0"/>
                <a:cs typeface="Calibri" panose="020F0502020204030204" pitchFamily="34" charset="0"/>
              </a:rPr>
              <a:t> is the diversified load.</a:t>
            </a:r>
          </a:p>
        </p:txBody>
      </p:sp>
      <p:sp>
        <p:nvSpPr>
          <p:cNvPr id="14" name="TextBox 13">
            <a:extLst>
              <a:ext uri="{FF2B5EF4-FFF2-40B4-BE49-F238E27FC236}">
                <a16:creationId xmlns:a16="http://schemas.microsoft.com/office/drawing/2014/main" id="{2D05A025-B2A0-FCE2-BC8B-D827637C628C}"/>
              </a:ext>
            </a:extLst>
          </p:cNvPr>
          <p:cNvSpPr txBox="1"/>
          <p:nvPr/>
        </p:nvSpPr>
        <p:spPr>
          <a:xfrm>
            <a:off x="4292380" y="2641936"/>
            <a:ext cx="4628130" cy="523220"/>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Fig. Load upon restoration following a long outage. The dots show the average load for 15 min prior to that time.</a:t>
            </a:r>
          </a:p>
        </p:txBody>
      </p:sp>
    </p:spTree>
    <p:extLst>
      <p:ext uri="{BB962C8B-B14F-4D97-AF65-F5344CB8AC3E}">
        <p14:creationId xmlns:p14="http://schemas.microsoft.com/office/powerpoint/2010/main" val="4679678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7. Cold Load Pickup (CLPU)</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223490" y="1087665"/>
            <a:ext cx="4219140" cy="4785812"/>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50"/>
              </a:spcAft>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rPr>
              <a:t>An example after restoration around midnight during winter is given. The load prior to interruption was 749 kW.</a:t>
            </a:r>
          </a:p>
          <a:p>
            <a:pPr lvl="1" algn="just">
              <a:spcAft>
                <a:spcPts val="150"/>
              </a:spcAft>
              <a:buFont typeface="Courier New" panose="02070309020205020404" pitchFamily="49" charset="0"/>
              <a:buChar char="o"/>
            </a:pPr>
            <a:r>
              <a:rPr lang="en-US" sz="2000" dirty="0">
                <a:solidFill>
                  <a:schemeClr val="tx1"/>
                </a:solidFill>
                <a:latin typeface="Calibri" panose="020F0502020204030204" pitchFamily="34" charset="0"/>
                <a:cs typeface="Calibri" panose="020F0502020204030204" pitchFamily="34" charset="0"/>
              </a:rPr>
              <a:t>The load in the first 15‐min period is 1451 kW, around two times the load prior to interruption. </a:t>
            </a:r>
          </a:p>
          <a:p>
            <a:pPr lvl="1" algn="just">
              <a:spcAft>
                <a:spcPts val="150"/>
              </a:spcAft>
              <a:buFont typeface="Courier New" panose="02070309020205020404" pitchFamily="49" charset="0"/>
              <a:buChar char="o"/>
            </a:pPr>
            <a:r>
              <a:rPr lang="en-US" sz="2000" dirty="0">
                <a:solidFill>
                  <a:schemeClr val="tx1"/>
                </a:solidFill>
                <a:latin typeface="Calibri" panose="020F0502020204030204" pitchFamily="34" charset="0"/>
                <a:cs typeface="Calibri" panose="020F0502020204030204" pitchFamily="34" charset="0"/>
              </a:rPr>
              <a:t>The load returns to normal in the third interval.</a:t>
            </a:r>
          </a:p>
          <a:p>
            <a:pPr algn="just">
              <a:spcAft>
                <a:spcPts val="150"/>
              </a:spcAft>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rPr>
              <a:t>Simulations and experimental data suggest that aggregate load in distribution system during CLPU can be represented by a delayed exponential model.</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83</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553200" y="6330979"/>
            <a:ext cx="2133600" cy="365125"/>
          </a:xfrm>
        </p:spPr>
        <p:txBody>
          <a:bodyPr/>
          <a:lstStyle/>
          <a:p>
            <a:r>
              <a:rPr lang="en-US" dirty="0" err="1"/>
              <a:t>ECpE</a:t>
            </a:r>
            <a:r>
              <a:rPr lang="en-US" dirty="0"/>
              <a:t> Department</a:t>
            </a:r>
          </a:p>
        </p:txBody>
      </p:sp>
      <p:sp>
        <p:nvSpPr>
          <p:cNvPr id="9" name="Title 1">
            <a:extLst>
              <a:ext uri="{FF2B5EF4-FFF2-40B4-BE49-F238E27FC236}">
                <a16:creationId xmlns:a16="http://schemas.microsoft.com/office/drawing/2014/main" id="{C7A74014-28D4-480A-93DA-8641F505BA8D}"/>
              </a:ext>
            </a:extLst>
          </p:cNvPr>
          <p:cNvSpPr txBox="1">
            <a:spLocks/>
          </p:cNvSpPr>
          <p:nvPr/>
        </p:nvSpPr>
        <p:spPr bwMode="auto">
          <a:xfrm>
            <a:off x="457200" y="71892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7.2 CLPU Models</a:t>
            </a:r>
          </a:p>
        </p:txBody>
      </p:sp>
      <p:pic>
        <p:nvPicPr>
          <p:cNvPr id="6" name="Picture 5" descr="A line graph with a point&#10;&#10;Description automatically generated">
            <a:extLst>
              <a:ext uri="{FF2B5EF4-FFF2-40B4-BE49-F238E27FC236}">
                <a16:creationId xmlns:a16="http://schemas.microsoft.com/office/drawing/2014/main" id="{35AE9200-1D63-75F7-6A6C-E38DCF6B48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4282" y="3164364"/>
            <a:ext cx="3089224" cy="2057212"/>
          </a:xfrm>
          <a:prstGeom prst="rect">
            <a:avLst/>
          </a:prstGeom>
        </p:spPr>
      </p:pic>
      <p:pic>
        <p:nvPicPr>
          <p:cNvPr id="10" name="Picture 9" descr="A graph with a line and a dotted line&#10;&#10;Description automatically generated">
            <a:extLst>
              <a:ext uri="{FF2B5EF4-FFF2-40B4-BE49-F238E27FC236}">
                <a16:creationId xmlns:a16="http://schemas.microsoft.com/office/drawing/2014/main" id="{15DD6D85-3D34-1237-EE8C-7EDC4C3455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528" y="648689"/>
            <a:ext cx="3371920" cy="1975469"/>
          </a:xfrm>
          <a:prstGeom prst="rect">
            <a:avLst/>
          </a:prstGeom>
        </p:spPr>
      </p:pic>
      <p:sp>
        <p:nvSpPr>
          <p:cNvPr id="11" name="TextBox 10">
            <a:extLst>
              <a:ext uri="{FF2B5EF4-FFF2-40B4-BE49-F238E27FC236}">
                <a16:creationId xmlns:a16="http://schemas.microsoft.com/office/drawing/2014/main" id="{0B922A59-FB2C-1DDF-560C-074FE4309938}"/>
              </a:ext>
            </a:extLst>
          </p:cNvPr>
          <p:cNvSpPr txBox="1"/>
          <p:nvPr/>
        </p:nvSpPr>
        <p:spPr>
          <a:xfrm>
            <a:off x="4308307" y="5228542"/>
            <a:ext cx="4628130" cy="523220"/>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Fig. Delayed exponential model for cold load pickup. </a:t>
            </a:r>
            <a:r>
              <a:rPr lang="en-US" sz="1400" i="1" dirty="0">
                <a:latin typeface="Calibri" panose="020F0502020204030204" pitchFamily="34" charset="0"/>
                <a:cs typeface="Calibri" panose="020F0502020204030204" pitchFamily="34" charset="0"/>
              </a:rPr>
              <a:t>S</a:t>
            </a:r>
            <a:r>
              <a:rPr lang="en-US" sz="1400" i="1" baseline="-25000" dirty="0">
                <a:latin typeface="Calibri" panose="020F0502020204030204" pitchFamily="34" charset="0"/>
                <a:cs typeface="Calibri" panose="020F0502020204030204" pitchFamily="34" charset="0"/>
              </a:rPr>
              <a:t>U</a:t>
            </a:r>
            <a:r>
              <a:rPr lang="en-US" sz="1400" dirty="0">
                <a:latin typeface="Calibri" panose="020F0502020204030204" pitchFamily="34" charset="0"/>
                <a:cs typeface="Calibri" panose="020F0502020204030204" pitchFamily="34" charset="0"/>
              </a:rPr>
              <a:t> is the </a:t>
            </a:r>
          </a:p>
          <a:p>
            <a:pPr algn="ctr"/>
            <a:r>
              <a:rPr lang="en-US" sz="1400" dirty="0">
                <a:latin typeface="Calibri" panose="020F0502020204030204" pitchFamily="34" charset="0"/>
                <a:cs typeface="Calibri" panose="020F0502020204030204" pitchFamily="34" charset="0"/>
              </a:rPr>
              <a:t>undiversified load and </a:t>
            </a:r>
            <a:r>
              <a:rPr lang="en-US" sz="1400" i="1" dirty="0">
                <a:latin typeface="Calibri" panose="020F0502020204030204" pitchFamily="34" charset="0"/>
                <a:cs typeface="Calibri" panose="020F0502020204030204" pitchFamily="34" charset="0"/>
              </a:rPr>
              <a:t>S</a:t>
            </a:r>
            <a:r>
              <a:rPr lang="en-US" sz="1400" i="1" baseline="-25000" dirty="0">
                <a:latin typeface="Calibri" panose="020F0502020204030204" pitchFamily="34" charset="0"/>
                <a:cs typeface="Calibri" panose="020F0502020204030204" pitchFamily="34" charset="0"/>
              </a:rPr>
              <a:t>D</a:t>
            </a:r>
            <a:r>
              <a:rPr lang="en-US" sz="1400" dirty="0">
                <a:latin typeface="Calibri" panose="020F0502020204030204" pitchFamily="34" charset="0"/>
                <a:cs typeface="Calibri" panose="020F0502020204030204" pitchFamily="34" charset="0"/>
              </a:rPr>
              <a:t> is the diversified load.</a:t>
            </a:r>
          </a:p>
        </p:txBody>
      </p:sp>
      <p:sp>
        <p:nvSpPr>
          <p:cNvPr id="14" name="TextBox 13">
            <a:extLst>
              <a:ext uri="{FF2B5EF4-FFF2-40B4-BE49-F238E27FC236}">
                <a16:creationId xmlns:a16="http://schemas.microsoft.com/office/drawing/2014/main" id="{2D05A025-B2A0-FCE2-BC8B-D827637C628C}"/>
              </a:ext>
            </a:extLst>
          </p:cNvPr>
          <p:cNvSpPr txBox="1"/>
          <p:nvPr/>
        </p:nvSpPr>
        <p:spPr>
          <a:xfrm>
            <a:off x="4292380" y="2641936"/>
            <a:ext cx="4628130" cy="523220"/>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Fig. Load upon restoration following a long outage. The dots show the average load for 15 min prior to that time.</a:t>
            </a:r>
          </a:p>
        </p:txBody>
      </p:sp>
    </p:spTree>
    <p:extLst>
      <p:ext uri="{BB962C8B-B14F-4D97-AF65-F5344CB8AC3E}">
        <p14:creationId xmlns:p14="http://schemas.microsoft.com/office/powerpoint/2010/main" val="41052689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7. Cold Load Pickup (CLPU)</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19751" y="1087665"/>
            <a:ext cx="8367049" cy="4105120"/>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50"/>
              </a:spcAft>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Impact on Operation and Design:</a:t>
            </a:r>
          </a:p>
          <a:p>
            <a:pPr lvl="1" algn="just">
              <a:spcAft>
                <a:spcPts val="15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CLPU affects operation and design of distribution systems.</a:t>
            </a:r>
          </a:p>
          <a:p>
            <a:pPr lvl="1" algn="just">
              <a:spcAft>
                <a:spcPts val="15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Impacts vary based on system type.</a:t>
            </a:r>
          </a:p>
          <a:p>
            <a:pPr algn="just">
              <a:spcAft>
                <a:spcPts val="150"/>
              </a:spcAft>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Overloading and Excessive Voltage Drops:</a:t>
            </a:r>
          </a:p>
          <a:p>
            <a:pPr lvl="1" algn="just">
              <a:spcAft>
                <a:spcPts val="15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CLPU leads to higher load than normal.</a:t>
            </a:r>
          </a:p>
          <a:p>
            <a:pPr lvl="1" algn="just">
              <a:spcAft>
                <a:spcPts val="15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Overloading of transformers and conductors.</a:t>
            </a:r>
          </a:p>
          <a:p>
            <a:pPr lvl="1" algn="just">
              <a:spcAft>
                <a:spcPts val="15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Excessive voltage drops on feeders.</a:t>
            </a:r>
          </a:p>
          <a:p>
            <a:pPr lvl="1" algn="just">
              <a:spcAft>
                <a:spcPts val="150"/>
              </a:spcAft>
              <a:buFont typeface="Courier New" panose="02070309020205020404" pitchFamily="49" charset="0"/>
              <a:buChar char="o"/>
            </a:pPr>
            <a:r>
              <a:rPr lang="en-US" sz="2400" dirty="0">
                <a:solidFill>
                  <a:srgbClr val="C00000"/>
                </a:solidFill>
                <a:latin typeface="Calibri" panose="020F0502020204030204" pitchFamily="34" charset="0"/>
                <a:cs typeface="Calibri" panose="020F0502020204030204" pitchFamily="34" charset="0"/>
              </a:rPr>
              <a:t>Urban systems: Overloading of transformers is critical.</a:t>
            </a:r>
          </a:p>
          <a:p>
            <a:pPr lvl="1" algn="just">
              <a:spcAft>
                <a:spcPts val="150"/>
              </a:spcAft>
              <a:buFont typeface="Courier New" panose="02070309020205020404" pitchFamily="49" charset="0"/>
              <a:buChar char="o"/>
            </a:pPr>
            <a:r>
              <a:rPr lang="en-US" sz="2400" dirty="0">
                <a:solidFill>
                  <a:srgbClr val="C00000"/>
                </a:solidFill>
                <a:latin typeface="Calibri" panose="020F0502020204030204" pitchFamily="34" charset="0"/>
                <a:cs typeface="Calibri" panose="020F0502020204030204" pitchFamily="34" charset="0"/>
              </a:rPr>
              <a:t>Rural systems: Excessive voltage drops are critical.</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84</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81291" y="6330979"/>
            <a:ext cx="2005509" cy="365125"/>
          </a:xfrm>
        </p:spPr>
        <p:txBody>
          <a:bodyPr/>
          <a:lstStyle/>
          <a:p>
            <a:r>
              <a:rPr lang="en-US" dirty="0" err="1"/>
              <a:t>ECpE</a:t>
            </a:r>
            <a:r>
              <a:rPr lang="en-US" dirty="0"/>
              <a:t> Department</a:t>
            </a:r>
          </a:p>
        </p:txBody>
      </p:sp>
      <p:sp>
        <p:nvSpPr>
          <p:cNvPr id="9" name="Title 1">
            <a:extLst>
              <a:ext uri="{FF2B5EF4-FFF2-40B4-BE49-F238E27FC236}">
                <a16:creationId xmlns:a16="http://schemas.microsoft.com/office/drawing/2014/main" id="{C7A74014-28D4-480A-93DA-8641F505BA8D}"/>
              </a:ext>
            </a:extLst>
          </p:cNvPr>
          <p:cNvSpPr txBox="1">
            <a:spLocks/>
          </p:cNvSpPr>
          <p:nvPr/>
        </p:nvSpPr>
        <p:spPr bwMode="auto">
          <a:xfrm>
            <a:off x="457200" y="71892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7.3 Impacts of CLPU</a:t>
            </a:r>
          </a:p>
        </p:txBody>
      </p:sp>
    </p:spTree>
    <p:extLst>
      <p:ext uri="{BB962C8B-B14F-4D97-AF65-F5344CB8AC3E}">
        <p14:creationId xmlns:p14="http://schemas.microsoft.com/office/powerpoint/2010/main" val="13755531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7. Cold Load Pickup (CLPU)</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19751" y="1087665"/>
            <a:ext cx="8367049" cy="4541610"/>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50"/>
              </a:spcAft>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Step-wise Restoration Approach:</a:t>
            </a:r>
          </a:p>
          <a:p>
            <a:pPr lvl="1" algn="just">
              <a:spcAft>
                <a:spcPts val="15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Full load restoration may not be possible in one step.</a:t>
            </a:r>
          </a:p>
          <a:p>
            <a:pPr lvl="1" algn="just">
              <a:spcAft>
                <a:spcPts val="15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Remote sectionalizing switches on main feeder for system division.</a:t>
            </a:r>
          </a:p>
          <a:p>
            <a:pPr lvl="1" algn="just">
              <a:spcAft>
                <a:spcPts val="15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Sections restored incrementally.</a:t>
            </a:r>
          </a:p>
          <a:p>
            <a:pPr algn="just">
              <a:spcAft>
                <a:spcPts val="150"/>
              </a:spcAft>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Load Behavior and Restoration Sequence:</a:t>
            </a:r>
          </a:p>
          <a:p>
            <a:pPr lvl="1" algn="just">
              <a:spcAft>
                <a:spcPts val="15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Load dynamics of sections are crucial.</a:t>
            </a:r>
          </a:p>
          <a:p>
            <a:pPr lvl="1" algn="just">
              <a:spcAft>
                <a:spcPts val="15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Restoration sequence impacts procedure.</a:t>
            </a:r>
          </a:p>
          <a:p>
            <a:pPr lvl="1" algn="just">
              <a:spcAft>
                <a:spcPts val="15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Objectives: Meeting restoration goals, limiting transformer and feeder loading, preventing voltage-drop violations.</a:t>
            </a:r>
          </a:p>
          <a:p>
            <a:pPr lvl="1" algn="just">
              <a:spcAft>
                <a:spcPts val="150"/>
              </a:spcAft>
              <a:buFont typeface="Courier New" panose="02070309020205020404" pitchFamily="49" charset="0"/>
              <a:buChar char="o"/>
            </a:pPr>
            <a:endParaRPr lang="en-US" sz="24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85</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81291" y="6330979"/>
            <a:ext cx="2005509" cy="365125"/>
          </a:xfrm>
        </p:spPr>
        <p:txBody>
          <a:bodyPr/>
          <a:lstStyle/>
          <a:p>
            <a:r>
              <a:rPr lang="en-US" dirty="0" err="1"/>
              <a:t>ECpE</a:t>
            </a:r>
            <a:r>
              <a:rPr lang="en-US" dirty="0"/>
              <a:t> Department</a:t>
            </a:r>
          </a:p>
        </p:txBody>
      </p:sp>
      <p:sp>
        <p:nvSpPr>
          <p:cNvPr id="9" name="Title 1">
            <a:extLst>
              <a:ext uri="{FF2B5EF4-FFF2-40B4-BE49-F238E27FC236}">
                <a16:creationId xmlns:a16="http://schemas.microsoft.com/office/drawing/2014/main" id="{C7A74014-28D4-480A-93DA-8641F505BA8D}"/>
              </a:ext>
            </a:extLst>
          </p:cNvPr>
          <p:cNvSpPr txBox="1">
            <a:spLocks/>
          </p:cNvSpPr>
          <p:nvPr/>
        </p:nvSpPr>
        <p:spPr bwMode="auto">
          <a:xfrm>
            <a:off x="457200" y="71892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7.3 Impacts of CLPU</a:t>
            </a:r>
          </a:p>
        </p:txBody>
      </p:sp>
    </p:spTree>
    <p:extLst>
      <p:ext uri="{BB962C8B-B14F-4D97-AF65-F5344CB8AC3E}">
        <p14:creationId xmlns:p14="http://schemas.microsoft.com/office/powerpoint/2010/main" val="19250721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7. Cold Load Pickup (CLPU)</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19751" y="1087665"/>
            <a:ext cx="8367049" cy="4105120"/>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50"/>
              </a:spcAft>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Restoration Objectives:</a:t>
            </a:r>
          </a:p>
          <a:p>
            <a:pPr lvl="1" algn="just">
              <a:spcAft>
                <a:spcPts val="15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Minimize customer interruption duration.</a:t>
            </a:r>
          </a:p>
          <a:p>
            <a:pPr lvl="1" algn="just">
              <a:spcAft>
                <a:spcPts val="15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Directly enhance system reliability.</a:t>
            </a:r>
          </a:p>
          <a:p>
            <a:pPr lvl="1" algn="just">
              <a:spcAft>
                <a:spcPts val="15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Shorter interruptions lead to higher system reliability.</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86</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829778" y="6330979"/>
            <a:ext cx="1857022" cy="365125"/>
          </a:xfrm>
        </p:spPr>
        <p:txBody>
          <a:bodyPr/>
          <a:lstStyle/>
          <a:p>
            <a:r>
              <a:rPr lang="en-US" dirty="0" err="1"/>
              <a:t>ECpE</a:t>
            </a:r>
            <a:r>
              <a:rPr lang="en-US" dirty="0"/>
              <a:t> Department</a:t>
            </a:r>
          </a:p>
        </p:txBody>
      </p:sp>
      <p:sp>
        <p:nvSpPr>
          <p:cNvPr id="9" name="Title 1">
            <a:extLst>
              <a:ext uri="{FF2B5EF4-FFF2-40B4-BE49-F238E27FC236}">
                <a16:creationId xmlns:a16="http://schemas.microsoft.com/office/drawing/2014/main" id="{C7A74014-28D4-480A-93DA-8641F505BA8D}"/>
              </a:ext>
            </a:extLst>
          </p:cNvPr>
          <p:cNvSpPr txBox="1">
            <a:spLocks/>
          </p:cNvSpPr>
          <p:nvPr/>
        </p:nvSpPr>
        <p:spPr bwMode="auto">
          <a:xfrm>
            <a:off x="457200" y="71892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7.3 Impacts of CLPU</a:t>
            </a:r>
          </a:p>
        </p:txBody>
      </p:sp>
    </p:spTree>
    <p:extLst>
      <p:ext uri="{BB962C8B-B14F-4D97-AF65-F5344CB8AC3E}">
        <p14:creationId xmlns:p14="http://schemas.microsoft.com/office/powerpoint/2010/main" val="280314033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7. Cold Load Pickup (CLPU)</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19751" y="1154776"/>
            <a:ext cx="8367049" cy="4712623"/>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spcAft>
                <a:spcPts val="150"/>
              </a:spcAft>
              <a:buNone/>
            </a:pPr>
            <a:r>
              <a:rPr lang="en-US" sz="2400" b="1" u="sng" dirty="0">
                <a:solidFill>
                  <a:schemeClr val="tx1"/>
                </a:solidFill>
                <a:latin typeface="Calibri" panose="020F0502020204030204" pitchFamily="34" charset="0"/>
                <a:cs typeface="Calibri" panose="020F0502020204030204" pitchFamily="34" charset="0"/>
              </a:rPr>
              <a:t>ANSI/IEEE PC57.91‐1994 Standard:</a:t>
            </a:r>
          </a:p>
          <a:p>
            <a:pPr algn="just">
              <a:spcAft>
                <a:spcPts val="150"/>
              </a:spcAft>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Transformer Load and Loss of Life:</a:t>
            </a:r>
          </a:p>
          <a:p>
            <a:pPr lvl="1" algn="just">
              <a:spcAft>
                <a:spcPts val="15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Transformer load can exceed rated load in emergencies.</a:t>
            </a:r>
          </a:p>
          <a:p>
            <a:pPr lvl="1" algn="just">
              <a:spcAft>
                <a:spcPts val="15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Transformer loss of life should not exceed 4%.</a:t>
            </a:r>
          </a:p>
          <a:p>
            <a:pPr algn="just">
              <a:spcAft>
                <a:spcPts val="150"/>
              </a:spcAft>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Temperature Limits for Transformer:</a:t>
            </a:r>
          </a:p>
          <a:p>
            <a:pPr lvl="1" algn="just">
              <a:spcAft>
                <a:spcPts val="15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Maximum top-oil temperature: 110 °C.</a:t>
            </a:r>
          </a:p>
          <a:p>
            <a:pPr lvl="1" algn="just">
              <a:spcAft>
                <a:spcPts val="15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Maximum hottest spot winding temperature: 180 °C.</a:t>
            </a:r>
          </a:p>
          <a:p>
            <a:pPr lvl="1" algn="just">
              <a:spcAft>
                <a:spcPts val="15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Maximum short time loading: Up to two times the maximum normal rating.</a:t>
            </a:r>
          </a:p>
          <a:p>
            <a:pPr algn="just">
              <a:spcAft>
                <a:spcPts val="150"/>
              </a:spcAft>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Short Time Emergency Loading of Conductors: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87</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42022" y="6330979"/>
            <a:ext cx="2044778" cy="365125"/>
          </a:xfrm>
        </p:spPr>
        <p:txBody>
          <a:bodyPr/>
          <a:lstStyle/>
          <a:p>
            <a:r>
              <a:rPr lang="en-US" dirty="0" err="1"/>
              <a:t>ECpE</a:t>
            </a:r>
            <a:r>
              <a:rPr lang="en-US" dirty="0"/>
              <a:t> Department</a:t>
            </a:r>
          </a:p>
        </p:txBody>
      </p:sp>
      <p:sp>
        <p:nvSpPr>
          <p:cNvPr id="9" name="Title 1">
            <a:extLst>
              <a:ext uri="{FF2B5EF4-FFF2-40B4-BE49-F238E27FC236}">
                <a16:creationId xmlns:a16="http://schemas.microsoft.com/office/drawing/2014/main" id="{C7A74014-28D4-480A-93DA-8641F505BA8D}"/>
              </a:ext>
            </a:extLst>
          </p:cNvPr>
          <p:cNvSpPr txBox="1">
            <a:spLocks/>
          </p:cNvSpPr>
          <p:nvPr/>
        </p:nvSpPr>
        <p:spPr bwMode="auto">
          <a:xfrm>
            <a:off x="457200" y="71892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7.4 Operating Limits</a:t>
            </a:r>
          </a:p>
        </p:txBody>
      </p:sp>
    </p:spTree>
    <p:extLst>
      <p:ext uri="{BB962C8B-B14F-4D97-AF65-F5344CB8AC3E}">
        <p14:creationId xmlns:p14="http://schemas.microsoft.com/office/powerpoint/2010/main" val="362243112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7. Cold Load Pickup (CLPU)</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19751" y="1154777"/>
            <a:ext cx="8605174" cy="483644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spcAft>
                <a:spcPts val="0"/>
              </a:spcAft>
              <a:buNone/>
            </a:pPr>
            <a:r>
              <a:rPr lang="en-US" sz="2400" b="1" u="sng" dirty="0">
                <a:solidFill>
                  <a:schemeClr val="tx1"/>
                </a:solidFill>
                <a:latin typeface="Calibri" panose="020F0502020204030204" pitchFamily="34" charset="0"/>
                <a:cs typeface="Calibri" panose="020F0502020204030204" pitchFamily="34" charset="0"/>
              </a:rPr>
              <a:t>ANSI/IEEE PC57.91‐1994 Standard:</a:t>
            </a:r>
          </a:p>
          <a:p>
            <a:pPr algn="just">
              <a:spcAft>
                <a:spcPts val="0"/>
              </a:spcAft>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133% of normal full load. Voltage Limits and Voltage Drop:</a:t>
            </a:r>
          </a:p>
          <a:p>
            <a:pPr lvl="1" algn="just">
              <a:spcAft>
                <a:spcPts val="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Supply voltage to customers within ANSI C84.1 limits.</a:t>
            </a:r>
          </a:p>
          <a:p>
            <a:pPr lvl="1" algn="just">
              <a:spcAft>
                <a:spcPts val="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Voltage drop breakdown:</a:t>
            </a:r>
          </a:p>
          <a:p>
            <a:pPr lvl="2" algn="just">
              <a:spcAft>
                <a:spcPts val="0"/>
              </a:spcAft>
              <a:buFont typeface="Wingdings" panose="05000000000000000000" pitchFamily="2" charset="2"/>
              <a:buChar char="q"/>
            </a:pPr>
            <a:r>
              <a:rPr lang="en-US" sz="2400" dirty="0">
                <a:solidFill>
                  <a:schemeClr val="tx1"/>
                </a:solidFill>
                <a:latin typeface="Calibri" panose="020F0502020204030204" pitchFamily="34" charset="0"/>
                <a:cs typeface="Calibri" panose="020F0502020204030204" pitchFamily="34" charset="0"/>
              </a:rPr>
              <a:t>Lateral under normal operation: ~2.5%.</a:t>
            </a:r>
          </a:p>
          <a:p>
            <a:pPr lvl="2" algn="just">
              <a:spcAft>
                <a:spcPts val="0"/>
              </a:spcAft>
              <a:buFont typeface="Wingdings" panose="05000000000000000000" pitchFamily="2" charset="2"/>
              <a:buChar char="q"/>
            </a:pPr>
            <a:r>
              <a:rPr lang="en-US" sz="2400" dirty="0">
                <a:solidFill>
                  <a:schemeClr val="tx1"/>
                </a:solidFill>
                <a:latin typeface="Calibri" panose="020F0502020204030204" pitchFamily="34" charset="0"/>
                <a:cs typeface="Calibri" panose="020F0502020204030204" pitchFamily="34" charset="0"/>
              </a:rPr>
              <a:t>Lateral under emergency operation: 3.54%.</a:t>
            </a:r>
            <a:endParaRPr lang="en-US" sz="2400" b="1" u="sng" dirty="0">
              <a:solidFill>
                <a:schemeClr val="tx1"/>
              </a:solidFill>
              <a:latin typeface="Calibri" panose="020F0502020204030204" pitchFamily="34" charset="0"/>
              <a:cs typeface="Calibri" panose="020F0502020204030204" pitchFamily="34" charset="0"/>
            </a:endParaRPr>
          </a:p>
          <a:p>
            <a:pPr algn="just">
              <a:spcAft>
                <a:spcPts val="0"/>
              </a:spcAft>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Total Permissible Voltage Drop:</a:t>
            </a:r>
          </a:p>
          <a:p>
            <a:pPr lvl="1" algn="just">
              <a:spcAft>
                <a:spcPts val="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Upper end of zone at substation.</a:t>
            </a:r>
          </a:p>
          <a:p>
            <a:pPr lvl="1" algn="just">
              <a:spcAft>
                <a:spcPts val="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Main feeders:</a:t>
            </a:r>
          </a:p>
          <a:p>
            <a:pPr lvl="2" algn="just">
              <a:spcAft>
                <a:spcPts val="0"/>
              </a:spcAft>
              <a:buFont typeface="Wingdings" panose="05000000000000000000" pitchFamily="2" charset="2"/>
              <a:buChar char="q"/>
            </a:pPr>
            <a:r>
              <a:rPr lang="en-US" sz="2400" dirty="0">
                <a:solidFill>
                  <a:schemeClr val="tx1"/>
                </a:solidFill>
                <a:latin typeface="Calibri" panose="020F0502020204030204" pitchFamily="34" charset="0"/>
                <a:cs typeface="Calibri" panose="020F0502020204030204" pitchFamily="34" charset="0"/>
              </a:rPr>
              <a:t>Normal operation: Up to 7.5%.</a:t>
            </a:r>
          </a:p>
          <a:p>
            <a:pPr lvl="2" algn="just">
              <a:spcAft>
                <a:spcPts val="0"/>
              </a:spcAft>
              <a:buFont typeface="Wingdings" panose="05000000000000000000" pitchFamily="2" charset="2"/>
              <a:buChar char="q"/>
            </a:pPr>
            <a:r>
              <a:rPr lang="en-US" sz="2400" dirty="0">
                <a:solidFill>
                  <a:schemeClr val="tx1"/>
                </a:solidFill>
                <a:latin typeface="Calibri" panose="020F0502020204030204" pitchFamily="34" charset="0"/>
                <a:cs typeface="Calibri" panose="020F0502020204030204" pitchFamily="34" charset="0"/>
              </a:rPr>
              <a:t>Emergencies: Up to 10.62%.</a:t>
            </a:r>
          </a:p>
          <a:p>
            <a:pPr algn="just">
              <a:spcAft>
                <a:spcPts val="0"/>
              </a:spcAft>
              <a:buFont typeface="Arial" panose="020B0604020202020204" pitchFamily="34" charset="0"/>
              <a:buChar char="•"/>
            </a:pPr>
            <a:endParaRPr lang="en-US" sz="1800" dirty="0">
              <a:solidFill>
                <a:schemeClr val="tx1"/>
              </a:solidFill>
              <a:latin typeface="Calibri" panose="020F0502020204030204" pitchFamily="34" charset="0"/>
              <a:cs typeface="Calibri" panose="020F0502020204030204" pitchFamily="34" charset="0"/>
            </a:endParaRPr>
          </a:p>
          <a:p>
            <a:pPr lvl="1" algn="just">
              <a:spcAft>
                <a:spcPts val="0"/>
              </a:spcAft>
              <a:buFont typeface="Arial" panose="020B0604020202020204" pitchFamily="34" charset="0"/>
              <a:buChar char="•"/>
            </a:pPr>
            <a:endParaRPr lang="en-US" sz="1800" dirty="0">
              <a:solidFill>
                <a:schemeClr val="tx1"/>
              </a:solidFill>
              <a:latin typeface="Calibri" panose="020F0502020204030204" pitchFamily="34" charset="0"/>
              <a:cs typeface="Calibri" panose="020F0502020204030204" pitchFamily="34" charset="0"/>
            </a:endParaRPr>
          </a:p>
          <a:p>
            <a:pPr algn="just">
              <a:spcAft>
                <a:spcPts val="0"/>
              </a:spcAft>
              <a:buFont typeface="Arial" panose="020B0604020202020204" pitchFamily="34" charset="0"/>
              <a:buChar char="•"/>
            </a:pPr>
            <a:endParaRPr lang="en-US" sz="18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88</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53242" y="6330979"/>
            <a:ext cx="2033558" cy="365125"/>
          </a:xfrm>
        </p:spPr>
        <p:txBody>
          <a:bodyPr/>
          <a:lstStyle/>
          <a:p>
            <a:r>
              <a:rPr lang="en-US" dirty="0" err="1"/>
              <a:t>ECpE</a:t>
            </a:r>
            <a:r>
              <a:rPr lang="en-US" dirty="0"/>
              <a:t> Department</a:t>
            </a:r>
          </a:p>
        </p:txBody>
      </p:sp>
      <p:sp>
        <p:nvSpPr>
          <p:cNvPr id="9" name="Title 1">
            <a:extLst>
              <a:ext uri="{FF2B5EF4-FFF2-40B4-BE49-F238E27FC236}">
                <a16:creationId xmlns:a16="http://schemas.microsoft.com/office/drawing/2014/main" id="{C7A74014-28D4-480A-93DA-8641F505BA8D}"/>
              </a:ext>
            </a:extLst>
          </p:cNvPr>
          <p:cNvSpPr txBox="1">
            <a:spLocks/>
          </p:cNvSpPr>
          <p:nvPr/>
        </p:nvSpPr>
        <p:spPr bwMode="auto">
          <a:xfrm>
            <a:off x="457200" y="71892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7.4 Operating Limits</a:t>
            </a:r>
          </a:p>
        </p:txBody>
      </p:sp>
    </p:spTree>
    <p:extLst>
      <p:ext uri="{BB962C8B-B14F-4D97-AF65-F5344CB8AC3E}">
        <p14:creationId xmlns:p14="http://schemas.microsoft.com/office/powerpoint/2010/main" val="24968151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7. Cold Load Pickup (CLPU)</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19751" y="1154777"/>
            <a:ext cx="8367049" cy="483644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spcAft>
                <a:spcPts val="150"/>
              </a:spcAft>
              <a:buNone/>
            </a:pPr>
            <a:r>
              <a:rPr lang="en-US" sz="2000" b="1" u="sng" dirty="0">
                <a:solidFill>
                  <a:schemeClr val="tx1"/>
                </a:solidFill>
                <a:latin typeface="Calibri" panose="020F0502020204030204" pitchFamily="34" charset="0"/>
                <a:cs typeface="Calibri" panose="020F0502020204030204" pitchFamily="34" charset="0"/>
              </a:rPr>
              <a:t>ANSI/IEEE PC57.91‐1994 Standard:</a:t>
            </a:r>
            <a:endParaRPr lang="en-US" sz="2000" dirty="0">
              <a:solidFill>
                <a:schemeClr val="tx1"/>
              </a:solidFill>
              <a:latin typeface="Calibri" panose="020F0502020204030204" pitchFamily="34" charset="0"/>
              <a:cs typeface="Calibri" panose="020F0502020204030204" pitchFamily="34" charset="0"/>
            </a:endParaRPr>
          </a:p>
          <a:p>
            <a:pPr algn="just">
              <a:spcAft>
                <a:spcPts val="150"/>
              </a:spcAft>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rPr>
              <a:t>Voltage Drop Limit During CLPU Restoration:</a:t>
            </a:r>
          </a:p>
          <a:p>
            <a:pPr lvl="1" algn="just">
              <a:spcAft>
                <a:spcPts val="150"/>
              </a:spcAft>
              <a:buFont typeface="Courier New" panose="02070309020205020404" pitchFamily="49" charset="0"/>
              <a:buChar char="o"/>
            </a:pPr>
            <a:r>
              <a:rPr lang="en-US" sz="2000" dirty="0">
                <a:solidFill>
                  <a:schemeClr val="tx1"/>
                </a:solidFill>
                <a:latin typeface="Calibri" panose="020F0502020204030204" pitchFamily="34" charset="0"/>
                <a:cs typeface="Calibri" panose="020F0502020204030204" pitchFamily="34" charset="0"/>
              </a:rPr>
              <a:t>Voltage drop should not exceed 10.62%.</a:t>
            </a:r>
          </a:p>
          <a:p>
            <a:pPr marL="0" indent="0" algn="just">
              <a:spcAft>
                <a:spcPts val="150"/>
              </a:spcAft>
              <a:buNone/>
            </a:pPr>
            <a:r>
              <a:rPr lang="en-US" sz="2000" b="1" dirty="0">
                <a:solidFill>
                  <a:schemeClr val="tx1"/>
                </a:solidFill>
                <a:latin typeface="Calibri" panose="020F0502020204030204" pitchFamily="34" charset="0"/>
                <a:cs typeface="Calibri" panose="020F0502020204030204" pitchFamily="34" charset="0"/>
              </a:rPr>
              <a:t>Asset Management Overview:</a:t>
            </a:r>
          </a:p>
          <a:p>
            <a:pPr lvl="1" algn="just">
              <a:spcAft>
                <a:spcPts val="150"/>
              </a:spcAft>
              <a:buFont typeface="Courier New" panose="02070309020205020404" pitchFamily="49" charset="0"/>
              <a:buChar char="o"/>
            </a:pPr>
            <a:r>
              <a:rPr lang="en-US" sz="2000" dirty="0">
                <a:solidFill>
                  <a:schemeClr val="tx1"/>
                </a:solidFill>
                <a:latin typeface="Calibri" panose="020F0502020204030204" pitchFamily="34" charset="0"/>
                <a:cs typeface="Calibri" panose="020F0502020204030204" pitchFamily="34" charset="0"/>
              </a:rPr>
              <a:t>Optimal utilization of assets in planning and operation.</a:t>
            </a:r>
          </a:p>
          <a:p>
            <a:pPr lvl="1" algn="just">
              <a:spcAft>
                <a:spcPts val="150"/>
              </a:spcAft>
              <a:buFont typeface="Courier New" panose="02070309020205020404" pitchFamily="49" charset="0"/>
              <a:buChar char="o"/>
            </a:pPr>
            <a:r>
              <a:rPr lang="en-US" sz="2000" dirty="0">
                <a:solidFill>
                  <a:schemeClr val="tx1"/>
                </a:solidFill>
                <a:latin typeface="Calibri" panose="020F0502020204030204" pitchFamily="34" charset="0"/>
                <a:cs typeface="Calibri" panose="020F0502020204030204" pitchFamily="34" charset="0"/>
              </a:rPr>
              <a:t>Balancing decisions for replacement and updating of equipment.</a:t>
            </a:r>
          </a:p>
          <a:p>
            <a:pPr lvl="1" algn="just">
              <a:spcAft>
                <a:spcPts val="150"/>
              </a:spcAft>
              <a:buFont typeface="Courier New" panose="02070309020205020404" pitchFamily="49" charset="0"/>
              <a:buChar char="o"/>
            </a:pPr>
            <a:r>
              <a:rPr lang="en-US" sz="2000" dirty="0">
                <a:solidFill>
                  <a:schemeClr val="tx1"/>
                </a:solidFill>
                <a:latin typeface="Calibri" panose="020F0502020204030204" pitchFamily="34" charset="0"/>
                <a:cs typeface="Calibri" panose="020F0502020204030204" pitchFamily="34" charset="0"/>
              </a:rPr>
              <a:t>Considering age and current operating status.</a:t>
            </a:r>
          </a:p>
          <a:p>
            <a:pPr lvl="1" algn="just">
              <a:spcAft>
                <a:spcPts val="150"/>
              </a:spcAft>
              <a:buFont typeface="Courier New" panose="02070309020205020404" pitchFamily="49" charset="0"/>
              <a:buChar char="o"/>
            </a:pPr>
            <a:r>
              <a:rPr lang="en-US" sz="2000" dirty="0">
                <a:solidFill>
                  <a:schemeClr val="tx1"/>
                </a:solidFill>
                <a:latin typeface="Calibri" panose="020F0502020204030204" pitchFamily="34" charset="0"/>
                <a:cs typeface="Calibri" panose="020F0502020204030204" pitchFamily="34" charset="0"/>
              </a:rPr>
              <a:t>Accounting for risk associated with actions.</a:t>
            </a:r>
          </a:p>
          <a:p>
            <a:pPr algn="just">
              <a:spcAft>
                <a:spcPts val="150"/>
              </a:spcAft>
            </a:pPr>
            <a:r>
              <a:rPr lang="en-US" sz="2000" b="1" dirty="0">
                <a:solidFill>
                  <a:schemeClr val="tx1"/>
                </a:solidFill>
                <a:latin typeface="Calibri" panose="020F0502020204030204" pitchFamily="34" charset="0"/>
                <a:cs typeface="Calibri" panose="020F0502020204030204" pitchFamily="34" charset="0"/>
              </a:rPr>
              <a:t>Planning Phase:</a:t>
            </a:r>
          </a:p>
          <a:p>
            <a:pPr lvl="1" algn="just">
              <a:spcAft>
                <a:spcPts val="150"/>
              </a:spcAft>
              <a:buFont typeface="Courier New" panose="02070309020205020404" pitchFamily="49" charset="0"/>
              <a:buChar char="o"/>
            </a:pPr>
            <a:r>
              <a:rPr lang="en-US" sz="2000" dirty="0">
                <a:solidFill>
                  <a:schemeClr val="tx1"/>
                </a:solidFill>
                <a:latin typeface="Calibri" panose="020F0502020204030204" pitchFamily="34" charset="0"/>
                <a:cs typeface="Calibri" panose="020F0502020204030204" pitchFamily="34" charset="0"/>
              </a:rPr>
              <a:t>Decisions on equipment replacement or updates.</a:t>
            </a:r>
          </a:p>
          <a:p>
            <a:pPr lvl="1" algn="just">
              <a:spcAft>
                <a:spcPts val="150"/>
              </a:spcAft>
              <a:buFont typeface="Courier New" panose="02070309020205020404" pitchFamily="49" charset="0"/>
              <a:buChar char="o"/>
            </a:pPr>
            <a:r>
              <a:rPr lang="en-US" sz="2000" dirty="0">
                <a:solidFill>
                  <a:schemeClr val="tx1"/>
                </a:solidFill>
                <a:latin typeface="Calibri" panose="020F0502020204030204" pitchFamily="34" charset="0"/>
                <a:cs typeface="Calibri" panose="020F0502020204030204" pitchFamily="34" charset="0"/>
              </a:rPr>
              <a:t>Balancing timing to avoid disastrous consequences.</a:t>
            </a:r>
          </a:p>
          <a:p>
            <a:pPr lvl="1" algn="just">
              <a:spcAft>
                <a:spcPts val="150"/>
              </a:spcAft>
              <a:buFont typeface="Courier New" panose="02070309020205020404" pitchFamily="49" charset="0"/>
              <a:buChar char="o"/>
            </a:pPr>
            <a:r>
              <a:rPr lang="en-US" sz="2000" dirty="0">
                <a:solidFill>
                  <a:schemeClr val="tx1"/>
                </a:solidFill>
                <a:latin typeface="Calibri" panose="020F0502020204030204" pitchFamily="34" charset="0"/>
                <a:cs typeface="Calibri" panose="020F0502020204030204" pitchFamily="34" charset="0"/>
              </a:rPr>
              <a:t>Considering risk and cost-effectiveness.</a:t>
            </a:r>
          </a:p>
          <a:p>
            <a:pPr marL="457188" lvl="1" indent="0" algn="just">
              <a:spcAft>
                <a:spcPts val="150"/>
              </a:spcAft>
              <a:buNone/>
            </a:pPr>
            <a:endParaRPr lang="en-US" sz="1800" dirty="0">
              <a:solidFill>
                <a:schemeClr val="tx1"/>
              </a:solidFill>
              <a:latin typeface="Calibri" panose="020F0502020204030204" pitchFamily="34" charset="0"/>
              <a:cs typeface="Calibri" panose="020F0502020204030204" pitchFamily="34" charset="0"/>
            </a:endParaRPr>
          </a:p>
          <a:p>
            <a:pPr algn="just">
              <a:spcAft>
                <a:spcPts val="150"/>
              </a:spcAft>
              <a:buFont typeface="Arial" panose="020B0604020202020204" pitchFamily="34" charset="0"/>
              <a:buChar char="•"/>
            </a:pPr>
            <a:endParaRPr lang="en-US" sz="1800" dirty="0">
              <a:solidFill>
                <a:schemeClr val="tx1"/>
              </a:solidFill>
              <a:latin typeface="Calibri" panose="020F0502020204030204" pitchFamily="34" charset="0"/>
              <a:cs typeface="Calibri" panose="020F0502020204030204" pitchFamily="34" charset="0"/>
            </a:endParaRPr>
          </a:p>
          <a:p>
            <a:pPr algn="just">
              <a:spcAft>
                <a:spcPts val="150"/>
              </a:spcAft>
              <a:buFont typeface="Arial" panose="020B0604020202020204" pitchFamily="34" charset="0"/>
              <a:buChar char="•"/>
            </a:pPr>
            <a:endParaRPr lang="en-US" sz="1800" dirty="0">
              <a:solidFill>
                <a:schemeClr val="tx1"/>
              </a:solidFill>
              <a:latin typeface="Calibri" panose="020F0502020204030204" pitchFamily="34" charset="0"/>
              <a:cs typeface="Calibri" panose="020F0502020204030204" pitchFamily="34" charset="0"/>
            </a:endParaRPr>
          </a:p>
          <a:p>
            <a:pPr lvl="1" algn="just">
              <a:spcAft>
                <a:spcPts val="150"/>
              </a:spcAft>
              <a:buFont typeface="Arial" panose="020B0604020202020204" pitchFamily="34" charset="0"/>
              <a:buChar char="•"/>
            </a:pPr>
            <a:endParaRPr lang="en-US" sz="1800" dirty="0">
              <a:solidFill>
                <a:schemeClr val="tx1"/>
              </a:solidFill>
              <a:latin typeface="Calibri" panose="020F0502020204030204" pitchFamily="34" charset="0"/>
              <a:cs typeface="Calibri" panose="020F0502020204030204" pitchFamily="34" charset="0"/>
            </a:endParaRPr>
          </a:p>
          <a:p>
            <a:pPr algn="just">
              <a:spcAft>
                <a:spcPts val="150"/>
              </a:spcAft>
              <a:buFont typeface="Arial" panose="020B0604020202020204" pitchFamily="34" charset="0"/>
              <a:buChar char="•"/>
            </a:pPr>
            <a:endParaRPr lang="en-US" sz="18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89</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53242" y="6330979"/>
            <a:ext cx="2033558" cy="365125"/>
          </a:xfrm>
        </p:spPr>
        <p:txBody>
          <a:bodyPr/>
          <a:lstStyle/>
          <a:p>
            <a:r>
              <a:rPr lang="en-US" dirty="0" err="1"/>
              <a:t>ECpE</a:t>
            </a:r>
            <a:r>
              <a:rPr lang="en-US" dirty="0"/>
              <a:t> Department</a:t>
            </a:r>
          </a:p>
        </p:txBody>
      </p:sp>
      <p:sp>
        <p:nvSpPr>
          <p:cNvPr id="9" name="Title 1">
            <a:extLst>
              <a:ext uri="{FF2B5EF4-FFF2-40B4-BE49-F238E27FC236}">
                <a16:creationId xmlns:a16="http://schemas.microsoft.com/office/drawing/2014/main" id="{C7A74014-28D4-480A-93DA-8641F505BA8D}"/>
              </a:ext>
            </a:extLst>
          </p:cNvPr>
          <p:cNvSpPr txBox="1">
            <a:spLocks/>
          </p:cNvSpPr>
          <p:nvPr/>
        </p:nvSpPr>
        <p:spPr bwMode="auto">
          <a:xfrm>
            <a:off x="457200" y="718928"/>
            <a:ext cx="8229600" cy="3687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latin typeface="Calibri" panose="020F0502020204030204" pitchFamily="34" charset="0"/>
                <a:cs typeface="Calibri" panose="020F0502020204030204" pitchFamily="34" charset="0"/>
              </a:rPr>
              <a:t>7.4 Operating Limits</a:t>
            </a:r>
          </a:p>
        </p:txBody>
      </p:sp>
    </p:spTree>
    <p:extLst>
      <p:ext uri="{BB962C8B-B14F-4D97-AF65-F5344CB8AC3E}">
        <p14:creationId xmlns:p14="http://schemas.microsoft.com/office/powerpoint/2010/main" val="2855952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2. Traditional vs. Modern Approaches to Planning</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779458"/>
            <a:ext cx="8229600" cy="511810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200"/>
              </a:spcAft>
            </a:pPr>
            <a:r>
              <a:rPr lang="en-US" sz="2400" dirty="0">
                <a:solidFill>
                  <a:srgbClr val="FF0000"/>
                </a:solidFill>
                <a:latin typeface="Calibri" panose="020F0502020204030204" pitchFamily="34" charset="0"/>
                <a:cs typeface="Calibri" panose="020F0502020204030204" pitchFamily="34" charset="0"/>
              </a:rPr>
              <a:t>Modern approach: </a:t>
            </a:r>
          </a:p>
          <a:p>
            <a:pPr lvl="1" algn="just">
              <a:spcAft>
                <a:spcPts val="120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Uses risk analysis.</a:t>
            </a:r>
          </a:p>
          <a:p>
            <a:pPr lvl="1" algn="just">
              <a:spcAft>
                <a:spcPts val="120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Requires data on hours spent at different load levels to determine the risk of insufficient capacity to meet the demand over a period of time.</a:t>
            </a:r>
          </a:p>
          <a:p>
            <a:pPr lvl="1" algn="just">
              <a:spcAft>
                <a:spcPts val="120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Specifically, the number of hours under peak conditions is very important for risk assessment.</a:t>
            </a:r>
          </a:p>
          <a:p>
            <a:pPr lvl="1" algn="just">
              <a:spcAft>
                <a:spcPts val="120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System reliability, resiliency, aging assets, equipment loading, regulatory environment considered in modern planning.</a:t>
            </a:r>
          </a:p>
          <a:p>
            <a:pPr algn="just">
              <a:spcAft>
                <a:spcPts val="1200"/>
              </a:spcAft>
            </a:pPr>
            <a:endParaRPr lang="en-US" sz="18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9</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34112949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88475" y="777871"/>
            <a:ext cx="8367049" cy="4105120"/>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50"/>
              </a:spcAft>
            </a:pPr>
            <a:r>
              <a:rPr lang="en-US" sz="2400" b="1" dirty="0">
                <a:solidFill>
                  <a:schemeClr val="tx1"/>
                </a:solidFill>
                <a:latin typeface="Calibri" panose="020F0502020204030204" pitchFamily="34" charset="0"/>
                <a:cs typeface="Calibri" panose="020F0502020204030204" pitchFamily="34" charset="0"/>
              </a:rPr>
              <a:t>Operation Phase:</a:t>
            </a:r>
          </a:p>
          <a:p>
            <a:pPr lvl="1" algn="just">
              <a:spcAft>
                <a:spcPts val="15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Real-time decisions on equipment loading.</a:t>
            </a:r>
          </a:p>
          <a:p>
            <a:pPr lvl="1" algn="just">
              <a:spcAft>
                <a:spcPts val="15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Considering equipment conditions and status.</a:t>
            </a:r>
          </a:p>
          <a:p>
            <a:pPr lvl="1" algn="just">
              <a:spcAft>
                <a:spcPts val="15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Balancing risk of overloading and curtailed service.</a:t>
            </a:r>
          </a:p>
          <a:p>
            <a:pPr algn="just">
              <a:spcAft>
                <a:spcPts val="150"/>
              </a:spcAft>
            </a:pPr>
            <a:endParaRPr lang="en-US" sz="18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90</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698120" y="6330979"/>
            <a:ext cx="1988680" cy="365125"/>
          </a:xfrm>
        </p:spPr>
        <p:txBody>
          <a:bodyPr/>
          <a:lstStyle/>
          <a:p>
            <a:r>
              <a:rPr lang="en-US" dirty="0" err="1"/>
              <a:t>ECpE</a:t>
            </a:r>
            <a:r>
              <a:rPr lang="en-US" dirty="0"/>
              <a:t> Department</a:t>
            </a:r>
          </a:p>
        </p:txBody>
      </p:sp>
      <p:sp>
        <p:nvSpPr>
          <p:cNvPr id="6" name="Title 5">
            <a:extLst>
              <a:ext uri="{FF2B5EF4-FFF2-40B4-BE49-F238E27FC236}">
                <a16:creationId xmlns:a16="http://schemas.microsoft.com/office/drawing/2014/main" id="{1BF83C3E-5751-48FB-886F-B446B1761901}"/>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8. Asset Management</a:t>
            </a:r>
          </a:p>
        </p:txBody>
      </p:sp>
    </p:spTree>
    <p:extLst>
      <p:ext uri="{BB962C8B-B14F-4D97-AF65-F5344CB8AC3E}">
        <p14:creationId xmlns:p14="http://schemas.microsoft.com/office/powerpoint/2010/main" val="17530227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88475" y="777871"/>
            <a:ext cx="8367049" cy="4105120"/>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50"/>
              </a:spcAft>
            </a:pPr>
            <a:r>
              <a:rPr lang="en-US" sz="2400" b="1" dirty="0">
                <a:solidFill>
                  <a:schemeClr val="tx1"/>
                </a:solidFill>
                <a:latin typeface="Calibri" panose="020F0502020204030204" pitchFamily="34" charset="0"/>
                <a:cs typeface="Calibri" panose="020F0502020204030204" pitchFamily="34" charset="0"/>
              </a:rPr>
              <a:t>Balancing Risk and Service:</a:t>
            </a:r>
          </a:p>
          <a:p>
            <a:pPr lvl="1" algn="just">
              <a:spcAft>
                <a:spcPts val="15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Preventing equipment failure from sustained overloading.</a:t>
            </a:r>
          </a:p>
          <a:p>
            <a:pPr lvl="1" algn="just">
              <a:spcAft>
                <a:spcPts val="15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Ensuring uninterrupted service to customers.</a:t>
            </a:r>
          </a:p>
          <a:p>
            <a:pPr lvl="1" algn="just">
              <a:spcAft>
                <a:spcPts val="15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Risk assessment and mitigation.</a:t>
            </a:r>
          </a:p>
          <a:p>
            <a:pPr algn="just">
              <a:spcAft>
                <a:spcPts val="150"/>
              </a:spcAft>
            </a:pPr>
            <a:r>
              <a:rPr lang="en-US" sz="2400" b="1" dirty="0">
                <a:solidFill>
                  <a:schemeClr val="tx1"/>
                </a:solidFill>
                <a:latin typeface="Calibri" panose="020F0502020204030204" pitchFamily="34" charset="0"/>
                <a:cs typeface="Calibri" panose="020F0502020204030204" pitchFamily="34" charset="0"/>
              </a:rPr>
              <a:t>Challenges with Aging Infrastructure:</a:t>
            </a:r>
          </a:p>
          <a:p>
            <a:pPr lvl="1" algn="just">
              <a:spcAft>
                <a:spcPts val="15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Existing distribution and transmission infrastructure is old.</a:t>
            </a:r>
          </a:p>
          <a:p>
            <a:pPr lvl="1" algn="just">
              <a:spcAft>
                <a:spcPts val="15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Some equipment exceeds 40 years in age.</a:t>
            </a:r>
          </a:p>
          <a:p>
            <a:pPr lvl="1" algn="just">
              <a:spcAft>
                <a:spcPts val="15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Complete replacement is cost-prohibitive.</a:t>
            </a:r>
          </a:p>
          <a:p>
            <a:pPr lvl="1" algn="just">
              <a:spcAft>
                <a:spcPts val="150"/>
              </a:spcAft>
              <a:buFont typeface="Courier New" panose="02070309020205020404" pitchFamily="49" charset="0"/>
              <a:buChar char="o"/>
            </a:pPr>
            <a:r>
              <a:rPr lang="en-US" sz="2400" dirty="0">
                <a:solidFill>
                  <a:schemeClr val="tx1"/>
                </a:solidFill>
                <a:latin typeface="Calibri" panose="020F0502020204030204" pitchFamily="34" charset="0"/>
                <a:cs typeface="Calibri" panose="020F0502020204030204" pitchFamily="34" charset="0"/>
              </a:rPr>
              <a:t>A planned replacement strategy is required.</a:t>
            </a:r>
          </a:p>
          <a:p>
            <a:pPr algn="just">
              <a:spcAft>
                <a:spcPts val="150"/>
              </a:spcAft>
            </a:pPr>
            <a:endParaRPr lang="en-US" sz="1800" b="1" dirty="0">
              <a:solidFill>
                <a:schemeClr val="tx1"/>
              </a:solidFill>
              <a:latin typeface="Calibri" panose="020F0502020204030204" pitchFamily="34" charset="0"/>
              <a:cs typeface="Calibri" panose="020F0502020204030204" pitchFamily="34" charset="0"/>
            </a:endParaRPr>
          </a:p>
          <a:p>
            <a:pPr algn="just">
              <a:spcAft>
                <a:spcPts val="150"/>
              </a:spcAft>
            </a:pPr>
            <a:endParaRPr lang="en-US" sz="1800" b="1" dirty="0">
              <a:solidFill>
                <a:schemeClr val="tx1"/>
              </a:solidFill>
              <a:latin typeface="Calibri" panose="020F0502020204030204" pitchFamily="34" charset="0"/>
              <a:cs typeface="Calibri" panose="020F0502020204030204" pitchFamily="34" charset="0"/>
            </a:endParaRPr>
          </a:p>
          <a:p>
            <a:pPr algn="just">
              <a:spcAft>
                <a:spcPts val="150"/>
              </a:spcAft>
            </a:pPr>
            <a:endParaRPr lang="en-US" sz="1800" b="1" dirty="0">
              <a:solidFill>
                <a:schemeClr val="tx1"/>
              </a:solidFill>
              <a:latin typeface="Calibri" panose="020F0502020204030204" pitchFamily="34" charset="0"/>
              <a:cs typeface="Calibri" panose="020F0502020204030204" pitchFamily="34" charset="0"/>
            </a:endParaRPr>
          </a:p>
          <a:p>
            <a:pPr algn="just">
              <a:spcAft>
                <a:spcPts val="150"/>
              </a:spcAft>
            </a:pPr>
            <a:endParaRPr lang="en-US" sz="1800" b="1"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91</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714950" y="6330979"/>
            <a:ext cx="1971850" cy="365125"/>
          </a:xfrm>
        </p:spPr>
        <p:txBody>
          <a:bodyPr/>
          <a:lstStyle/>
          <a:p>
            <a:r>
              <a:rPr lang="en-US" dirty="0" err="1"/>
              <a:t>ECpE</a:t>
            </a:r>
            <a:r>
              <a:rPr lang="en-US" dirty="0"/>
              <a:t> Department</a:t>
            </a:r>
          </a:p>
        </p:txBody>
      </p:sp>
      <p:sp>
        <p:nvSpPr>
          <p:cNvPr id="6" name="Title 5">
            <a:extLst>
              <a:ext uri="{FF2B5EF4-FFF2-40B4-BE49-F238E27FC236}">
                <a16:creationId xmlns:a16="http://schemas.microsoft.com/office/drawing/2014/main" id="{1BF83C3E-5751-48FB-886F-B446B1761901}"/>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8. Asset Management</a:t>
            </a:r>
          </a:p>
        </p:txBody>
      </p:sp>
    </p:spTree>
    <p:extLst>
      <p:ext uri="{BB962C8B-B14F-4D97-AF65-F5344CB8AC3E}">
        <p14:creationId xmlns:p14="http://schemas.microsoft.com/office/powerpoint/2010/main" val="76440876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C4D771D-60F3-4425-88A2-6AC81B3AE66B}"/>
              </a:ext>
            </a:extLst>
          </p:cNvPr>
          <p:cNvSpPr>
            <a:spLocks noGrp="1"/>
          </p:cNvSpPr>
          <p:nvPr>
            <p:ph type="sldNum" sz="quarter" idx="12"/>
          </p:nvPr>
        </p:nvSpPr>
        <p:spPr/>
        <p:txBody>
          <a:bodyPr/>
          <a:lstStyle/>
          <a:p>
            <a:fld id="{98783A6C-F2E5-470E-8F07-6DF2D28172F3}" type="slidenum">
              <a:rPr lang="en-US" smtClean="0"/>
              <a:t>92</a:t>
            </a:fld>
            <a:endParaRPr lang="en-US"/>
          </a:p>
        </p:txBody>
      </p:sp>
      <p:sp>
        <p:nvSpPr>
          <p:cNvPr id="4" name="Footer Placeholder 3">
            <a:extLst>
              <a:ext uri="{FF2B5EF4-FFF2-40B4-BE49-F238E27FC236}">
                <a16:creationId xmlns:a16="http://schemas.microsoft.com/office/drawing/2014/main" id="{8D8211A8-4411-4273-B01A-2AB269428101}"/>
              </a:ext>
            </a:extLst>
          </p:cNvPr>
          <p:cNvSpPr>
            <a:spLocks noGrp="1"/>
          </p:cNvSpPr>
          <p:nvPr>
            <p:ph type="ftr" sz="quarter" idx="11"/>
          </p:nvPr>
        </p:nvSpPr>
        <p:spPr>
          <a:xfrm>
            <a:off x="6670071" y="6330979"/>
            <a:ext cx="2016729" cy="365125"/>
          </a:xfrm>
        </p:spPr>
        <p:txBody>
          <a:bodyPr/>
          <a:lstStyle/>
          <a:p>
            <a:r>
              <a:rPr lang="en-US" dirty="0" err="1"/>
              <a:t>ECpE</a:t>
            </a:r>
            <a:r>
              <a:rPr lang="en-US" dirty="0"/>
              <a:t> Department</a:t>
            </a:r>
          </a:p>
        </p:txBody>
      </p:sp>
      <p:sp>
        <p:nvSpPr>
          <p:cNvPr id="7" name="Title 1">
            <a:extLst>
              <a:ext uri="{FF2B5EF4-FFF2-40B4-BE49-F238E27FC236}">
                <a16:creationId xmlns:a16="http://schemas.microsoft.com/office/drawing/2014/main" id="{91329803-A83D-4C7F-B0DA-21A20FBF4490}"/>
              </a:ext>
            </a:extLst>
          </p:cNvPr>
          <p:cNvSpPr>
            <a:spLocks noGrp="1"/>
          </p:cNvSpPr>
          <p:nvPr>
            <p:ph type="title"/>
          </p:nvPr>
        </p:nvSpPr>
        <p:spPr>
          <a:xfrm>
            <a:off x="609600" y="2514600"/>
            <a:ext cx="8229600" cy="1143000"/>
          </a:xfrm>
        </p:spPr>
        <p:txBody>
          <a:bodyPr>
            <a:normAutofit/>
          </a:bodyPr>
          <a:lstStyle/>
          <a:p>
            <a:pPr algn="ctr"/>
            <a:r>
              <a:rPr lang="en-US" sz="4400" dirty="0">
                <a:latin typeface="Calibri" panose="020F0502020204030204" pitchFamily="34" charset="0"/>
                <a:cs typeface="Calibri" panose="020F0502020204030204" pitchFamily="34" charset="0"/>
              </a:rPr>
              <a:t>Thank You!</a:t>
            </a:r>
          </a:p>
        </p:txBody>
      </p:sp>
    </p:spTree>
    <p:extLst>
      <p:ext uri="{BB962C8B-B14F-4D97-AF65-F5344CB8AC3E}">
        <p14:creationId xmlns:p14="http://schemas.microsoft.com/office/powerpoint/2010/main" val="1728395969"/>
      </p:ext>
    </p:extLst>
  </p:cSld>
  <p:clrMapOvr>
    <a:masterClrMapping/>
  </p:clrMapOvr>
</p:sld>
</file>

<file path=ppt/theme/theme1.xml><?xml version="1.0" encoding="utf-8"?>
<a:theme xmlns:a="http://schemas.openxmlformats.org/drawingml/2006/main" name="PowerPoint">
  <a:themeElements>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Custom 1">
      <a:majorFont>
        <a:latin typeface="Univers 67 CondensedBold"/>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EE653 Approximate Method of Analysis</Template>
  <TotalTime>6958</TotalTime>
  <Words>7079</Words>
  <Application>Microsoft Office PowerPoint</Application>
  <PresentationFormat>On-screen Show (4:3)</PresentationFormat>
  <Paragraphs>816</Paragraphs>
  <Slides>92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92</vt:i4>
      </vt:variant>
    </vt:vector>
  </HeadingPairs>
  <TitlesOfParts>
    <vt:vector size="102" baseType="lpstr">
      <vt:lpstr>Univers 65</vt:lpstr>
      <vt:lpstr>Univers 67 CondensedBold</vt:lpstr>
      <vt:lpstr>Arial</vt:lpstr>
      <vt:lpstr>Calibri</vt:lpstr>
      <vt:lpstr>Cambria Math</vt:lpstr>
      <vt:lpstr>Courier New</vt:lpstr>
      <vt:lpstr>Times</vt:lpstr>
      <vt:lpstr>Times New Roman</vt:lpstr>
      <vt:lpstr>Wingdings</vt:lpstr>
      <vt:lpstr>PowerPoint</vt:lpstr>
      <vt:lpstr>Distribution System Planning </vt:lpstr>
      <vt:lpstr>Distribution System Planning</vt:lpstr>
      <vt:lpstr>1. Overview</vt:lpstr>
      <vt:lpstr>1. Overview</vt:lpstr>
      <vt:lpstr>1. Overview</vt:lpstr>
      <vt:lpstr>2. Traditional vs. Modern Approaches to Planning</vt:lpstr>
      <vt:lpstr>2. Traditional vs. Modern Approaches to Planning</vt:lpstr>
      <vt:lpstr>2. Traditional vs. Modern Approaches to Planning</vt:lpstr>
      <vt:lpstr>2. Traditional vs. Modern Approaches to Planning</vt:lpstr>
      <vt:lpstr>3. Long – Term Load Forecasting</vt:lpstr>
      <vt:lpstr>3. Long – Term Load Forecasting</vt:lpstr>
      <vt:lpstr>3. Long – Term Load Forecasting</vt:lpstr>
      <vt:lpstr>3. Long – Term Load Forecasting</vt:lpstr>
      <vt:lpstr>4. Load Characteristics</vt:lpstr>
      <vt:lpstr>4. Load Characteristics</vt:lpstr>
      <vt:lpstr>4. Load Characteristics</vt:lpstr>
      <vt:lpstr>4. Load Characteristics</vt:lpstr>
      <vt:lpstr>4. Load Characteristics</vt:lpstr>
      <vt:lpstr>4. Load Characteristics</vt:lpstr>
      <vt:lpstr>4. Load Characteristics</vt:lpstr>
      <vt:lpstr>4. Load Characteristics</vt:lpstr>
      <vt:lpstr>4. Load Characteristics</vt:lpstr>
      <vt:lpstr>4. Load Characteristics</vt:lpstr>
      <vt:lpstr>4. Load Characteristics</vt:lpstr>
      <vt:lpstr>4. Load Characteristics</vt:lpstr>
      <vt:lpstr>4. Load Characteristics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Load Characteristics</vt:lpstr>
      <vt:lpstr>4. Load Characteristics</vt:lpstr>
      <vt:lpstr>4. Load Characteristics</vt:lpstr>
      <vt:lpstr>4. Load Characteristics</vt:lpstr>
      <vt:lpstr>4. Load Characteristics</vt:lpstr>
      <vt:lpstr>4. Load Characteristics</vt:lpstr>
      <vt:lpstr>4. Load Characteristics</vt:lpstr>
      <vt:lpstr>4. Load Characteristics</vt:lpstr>
      <vt:lpstr>4. Load Characteristics</vt:lpstr>
      <vt:lpstr>4. Load Characteristics</vt:lpstr>
      <vt:lpstr>4. Load Characteristics</vt:lpstr>
      <vt:lpstr>4. Load Characteristics</vt:lpstr>
      <vt:lpstr>4. Load Characteristics</vt:lpstr>
      <vt:lpstr>4. Load Characteristics</vt:lpstr>
      <vt:lpstr>4. Load Characteristics</vt:lpstr>
      <vt:lpstr>4. Load Characteristics</vt:lpstr>
      <vt:lpstr>4. Load Characteristics</vt:lpstr>
      <vt:lpstr>4. Load Characteristics</vt:lpstr>
      <vt:lpstr>4. Load Characteristics</vt:lpstr>
      <vt:lpstr>4. Load Characteristics</vt:lpstr>
      <vt:lpstr>5. Design Criteria and Standards</vt:lpstr>
      <vt:lpstr>5. Design Criteria and Standards</vt:lpstr>
      <vt:lpstr>5.1 Voltage Standards</vt:lpstr>
      <vt:lpstr>5.1 Voltage Standards</vt:lpstr>
      <vt:lpstr>5.2 Conservation Voltage Reduction</vt:lpstr>
      <vt:lpstr>5.2 Conservation Voltage Reduction</vt:lpstr>
      <vt:lpstr>6. Distribution System Design</vt:lpstr>
      <vt:lpstr>6. Distribution System Design</vt:lpstr>
      <vt:lpstr>6. Distribution System Design</vt:lpstr>
      <vt:lpstr>6. Distribution System Design</vt:lpstr>
      <vt:lpstr>6. Distribution System Design</vt:lpstr>
      <vt:lpstr>6. Distribution System Design</vt:lpstr>
      <vt:lpstr>6. Distribution System Design</vt:lpstr>
      <vt:lpstr>6. Distribution System Design</vt:lpstr>
      <vt:lpstr>6. Distribution System Design</vt:lpstr>
      <vt:lpstr>6. Distribution System Design</vt:lpstr>
      <vt:lpstr>6. Distribution System Design</vt:lpstr>
      <vt:lpstr>6. Distribution System Design</vt:lpstr>
      <vt:lpstr>6. Distribution System Design</vt:lpstr>
      <vt:lpstr>6. Distribution System Design</vt:lpstr>
      <vt:lpstr>6. Distribution System Design</vt:lpstr>
      <vt:lpstr>6. Distribution System Design</vt:lpstr>
      <vt:lpstr>6. Distribution System Design</vt:lpstr>
      <vt:lpstr>6. Distribution System Design</vt:lpstr>
      <vt:lpstr>7. Cold Load Pickup (CLPU)</vt:lpstr>
      <vt:lpstr>7. Cold Load Pickup (CLPU)</vt:lpstr>
      <vt:lpstr>7. Cold Load Pickup (CLPU)</vt:lpstr>
      <vt:lpstr>7. Cold Load Pickup (CLPU)</vt:lpstr>
      <vt:lpstr>7. Cold Load Pickup (CLPU)</vt:lpstr>
      <vt:lpstr>7. Cold Load Pickup (CLPU)</vt:lpstr>
      <vt:lpstr>7. Cold Load Pickup (CLPU)</vt:lpstr>
      <vt:lpstr>7. Cold Load Pickup (CLPU)</vt:lpstr>
      <vt:lpstr>7. Cold Load Pickup (CLPU)</vt:lpstr>
      <vt:lpstr>7. Cold Load Pickup (CLPU)</vt:lpstr>
      <vt:lpstr>7. Cold Load Pickup (CLPU)</vt:lpstr>
      <vt:lpstr>7. Cold Load Pickup (CLPU)</vt:lpstr>
      <vt:lpstr>8. Asset Management</vt:lpstr>
      <vt:lpstr>8. Asset Management</vt:lpstr>
      <vt:lpstr>Thank You!</vt:lpstr>
    </vt:vector>
  </TitlesOfParts>
  <Company>Iowa State University of Science and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 453</dc:title>
  <dc:creator>Tiwari, Prashant [E CPE]</dc:creator>
  <cp:lastModifiedBy>Zheng, Junyuan [E CPE]</cp:lastModifiedBy>
  <cp:revision>114</cp:revision>
  <dcterms:created xsi:type="dcterms:W3CDTF">2022-12-20T23:57:39Z</dcterms:created>
  <dcterms:modified xsi:type="dcterms:W3CDTF">2025-10-13T03:32:19Z</dcterms:modified>
</cp:coreProperties>
</file>